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8" r:id="rId3"/>
    <p:sldId id="279" r:id="rId4"/>
    <p:sldId id="259" r:id="rId5"/>
    <p:sldId id="260" r:id="rId6"/>
    <p:sldId id="281" r:id="rId7"/>
    <p:sldId id="261" r:id="rId8"/>
    <p:sldId id="263" r:id="rId9"/>
    <p:sldId id="271" r:id="rId10"/>
    <p:sldId id="270" r:id="rId11"/>
    <p:sldId id="280" r:id="rId12"/>
    <p:sldId id="282" r:id="rId13"/>
    <p:sldId id="283" r:id="rId14"/>
    <p:sldId id="284" r:id="rId15"/>
    <p:sldId id="277" r:id="rId16"/>
    <p:sldId id="275" r:id="rId17"/>
    <p:sldId id="258" r:id="rId18"/>
    <p:sldId id="285" r:id="rId19"/>
  </p:sldIdLst>
  <p:sldSz cx="9144000" cy="6858000" type="screen4x3"/>
  <p:notesSz cx="6669088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FF99"/>
    <a:srgbClr val="FF00FF"/>
    <a:srgbClr val="33CCFF"/>
    <a:srgbClr val="66C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8.xml"/><Relationship Id="rId1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C35AD3-5C38-4236-9EEA-BA919BC722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7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57762" cy="37195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BFCEDF-3DCE-4E30-A787-6F01030EA3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E5B8D-3FF9-4F7C-844C-95011975B4EC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31CD22-034F-4AA6-8086-794BF3DA9D89}" type="slidenum">
              <a:rPr lang="en-US" altLang="zh-TW" smtClean="0"/>
              <a:pPr/>
              <a:t>10</a:t>
            </a:fld>
            <a:endParaRPr lang="en-US" altLang="zh-TW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F909-2950-4B45-9198-983782AE7E7C}" type="slidenum">
              <a:rPr lang="en-US" altLang="zh-TW" smtClean="0"/>
              <a:pPr/>
              <a:t>11</a:t>
            </a:fld>
            <a:endParaRPr lang="en-US" altLang="zh-TW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43012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B230C9-7760-47E5-B7B2-B2F2B2BC3784}" type="slidenum">
              <a:rPr lang="en-US" altLang="zh-TW" smtClean="0"/>
              <a:pPr/>
              <a:t>12</a:t>
            </a:fld>
            <a:endParaRPr lang="en-US" altLang="zh-TW" smtClean="0"/>
          </a:p>
        </p:txBody>
      </p:sp>
      <p:sp>
        <p:nvSpPr>
          <p:cNvPr id="44035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44036" name="Rectangle 1027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89AE5-16BD-4616-8EC9-A8A37FA12C1A}" type="slidenum">
              <a:rPr lang="en-US" altLang="zh-TW" smtClean="0"/>
              <a:pPr/>
              <a:t>13</a:t>
            </a:fld>
            <a:endParaRPr lang="en-US" altLang="zh-TW" smtClean="0"/>
          </a:p>
        </p:txBody>
      </p:sp>
      <p:sp>
        <p:nvSpPr>
          <p:cNvPr id="45059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45060" name="Rectangle 1027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02B24-F86A-4CD3-B8DD-564D89DC072F}" type="slidenum">
              <a:rPr lang="en-US" altLang="zh-TW" smtClean="0"/>
              <a:pPr/>
              <a:t>14</a:t>
            </a:fld>
            <a:endParaRPr lang="en-US" altLang="zh-TW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46084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9FAA97-B67E-49EC-8404-15583966DF1B}" type="slidenum">
              <a:rPr lang="en-US" altLang="zh-TW" smtClean="0"/>
              <a:pPr/>
              <a:t>16</a:t>
            </a:fld>
            <a:endParaRPr lang="en-US" altLang="zh-TW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47108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0268B-2F57-401F-B91E-89A4460FFE61}" type="slidenum">
              <a:rPr lang="en-US" altLang="zh-TW" smtClean="0"/>
              <a:pPr/>
              <a:t>17</a:t>
            </a:fld>
            <a:endParaRPr lang="en-US" altLang="zh-TW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03C57B-EC44-4A5C-8307-D36683F26146}" type="slidenum">
              <a:rPr lang="en-US" altLang="zh-TW" smtClean="0"/>
              <a:pPr/>
              <a:t>18</a:t>
            </a:fld>
            <a:endParaRPr lang="en-US" altLang="zh-TW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49156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F6626-4644-4400-AAF2-6A1FBD71261E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33796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8DFD1-6B24-470A-9339-5040C5ED9E98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34820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9B3C4-74D6-403E-9DE1-D954A0B55E0B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8CB92-B74D-4660-BDB8-80AAF5A3B713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521A8A-C9AA-4839-B25F-3BF930D54C1F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37892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FA1179-1453-49F5-AE48-AEAC03C729E0}" type="slidenum">
              <a:rPr lang="en-US" altLang="zh-TW" smtClean="0"/>
              <a:pPr/>
              <a:t>7</a:t>
            </a:fld>
            <a:endParaRPr lang="en-US" altLang="zh-TW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C0EEB-8220-4D88-9914-14DF261E7758}" type="slidenum">
              <a:rPr lang="en-US" altLang="zh-TW" smtClean="0"/>
              <a:pPr/>
              <a:t>8</a:t>
            </a:fld>
            <a:endParaRPr lang="en-US" altLang="zh-TW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9A6E29-E979-472D-88A7-F1EF3F3765CD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5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B92FEDF-54B2-455C-9499-C0265FDA8A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56991-87C5-450B-8C36-92F5890B5C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578BD-DA00-43D8-BF8B-D7A1E88866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日期版面配置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頁尾版面配置區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標題，文字及美工圖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美工圖案版面配置區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zh-TW" altLang="en-US" noProof="0" smtClean="0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AB89-7E9F-40E8-B2CB-9F877FB749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80025-5212-4D33-BA39-23EA73BB63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日期版面配置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7143ABF-20BF-4490-B810-B50B032633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A6814-F410-4A91-BE54-491DB34250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16" name="橢圓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7" name="橢圓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8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B542D1D-A6FA-497D-B39B-ED98BE0E7F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B059C-85D3-45A0-8AA4-63092C3622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8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994D70-9126-40C5-BBD8-D826E73FE3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6" name="投影片編號版面配置區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38DA628-86E3-4E88-B9D6-F207EEE596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7" name="日期版面配置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頁尾版面配置區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6" name="投影片編號版面配置區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4C763-237A-4602-B619-C40A742973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7" name="日期版面配置區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頁尾版面配置區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79537E1-7286-44FC-8996-150574923D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62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2063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  <p:sldLayoutId id="214748435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>
          <a:xfrm>
            <a:off x="755650" y="1844675"/>
            <a:ext cx="7848600" cy="2376488"/>
          </a:xfrm>
          <a:noFill/>
        </p:spPr>
        <p:txBody>
          <a:bodyPr/>
          <a:lstStyle/>
          <a:p>
            <a:pPr eaLnBrk="1" hangingPunct="1"/>
            <a:r>
              <a:rPr lang="en-US" altLang="zh-TW" sz="5400" b="1" smtClean="0">
                <a:solidFill>
                  <a:srgbClr val="FF0000"/>
                </a:solidFill>
              </a:rPr>
              <a:t>Why </a:t>
            </a:r>
            <a:br>
              <a:rPr lang="en-US" altLang="zh-TW" sz="5400" b="1" smtClean="0">
                <a:solidFill>
                  <a:srgbClr val="FF0000"/>
                </a:solidFill>
              </a:rPr>
            </a:br>
            <a:r>
              <a:rPr lang="en-US" altLang="zh-TW" sz="5400" b="1" smtClean="0">
                <a:solidFill>
                  <a:srgbClr val="FF0000"/>
                </a:solidFill>
              </a:rPr>
              <a:t>Web Accessibility Necessary?</a:t>
            </a:r>
            <a:endParaRPr lang="zh-TW" altLang="zh-TW" sz="5400" b="1" smtClean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16463" y="4941888"/>
            <a:ext cx="3744912" cy="1223962"/>
          </a:xfrm>
        </p:spPr>
        <p:txBody>
          <a:bodyPr>
            <a:normAutofit fontScale="92500" lnSpcReduction="20000"/>
          </a:bodyPr>
          <a:lstStyle/>
          <a:p>
            <a:pPr marL="533400" indent="-533400"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altLang="zh-TW" sz="13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33400" indent="-533400"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TW" sz="1300" b="1" dirty="0" smtClean="0">
                <a:solidFill>
                  <a:schemeClr val="accent3">
                    <a:lumMod val="50000"/>
                  </a:schemeClr>
                </a:solidFill>
              </a:rPr>
              <a:t>Presented by </a:t>
            </a:r>
            <a:r>
              <a:rPr lang="en-US" altLang="zh-TW" sz="1300" b="1" dirty="0" err="1" smtClean="0">
                <a:solidFill>
                  <a:schemeClr val="accent3">
                    <a:lumMod val="50000"/>
                  </a:schemeClr>
                </a:solidFill>
              </a:rPr>
              <a:t>Mr</a:t>
            </a:r>
            <a:r>
              <a:rPr lang="en-US" altLang="zh-TW" sz="1300" b="1" dirty="0" smtClean="0">
                <a:solidFill>
                  <a:schemeClr val="accent3">
                    <a:lumMod val="50000"/>
                  </a:schemeClr>
                </a:solidFill>
              </a:rPr>
              <a:t> Kelvin </a:t>
            </a:r>
            <a:r>
              <a:rPr lang="en-US" altLang="zh-TW" sz="1300" b="1" dirty="0" err="1" smtClean="0">
                <a:solidFill>
                  <a:schemeClr val="accent3">
                    <a:lumMod val="50000"/>
                  </a:schemeClr>
                </a:solidFill>
              </a:rPr>
              <a:t>Mak</a:t>
            </a:r>
            <a:endParaRPr lang="en-US" altLang="zh-TW" sz="13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33400" indent="-533400"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TW" sz="1300" b="1" dirty="0" smtClean="0">
                <a:solidFill>
                  <a:schemeClr val="accent3">
                    <a:lumMod val="50000"/>
                  </a:schemeClr>
                </a:solidFill>
              </a:rPr>
              <a:t>Senior Policy Research and Training Officer</a:t>
            </a:r>
          </a:p>
          <a:p>
            <a:pPr marL="533400" indent="-533400"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TW" sz="1300" b="1" dirty="0" smtClean="0">
                <a:solidFill>
                  <a:schemeClr val="accent3">
                    <a:lumMod val="50000"/>
                  </a:schemeClr>
                </a:solidFill>
              </a:rPr>
              <a:t>Equal Opportunities Commission</a:t>
            </a:r>
          </a:p>
          <a:p>
            <a:pPr marL="533400" indent="-533400"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TW" sz="1300" b="1" dirty="0" smtClean="0">
                <a:solidFill>
                  <a:schemeClr val="accent3">
                    <a:lumMod val="50000"/>
                  </a:schemeClr>
                </a:solidFill>
              </a:rPr>
              <a:t>2015</a:t>
            </a:r>
          </a:p>
          <a:p>
            <a:pPr marL="533400" indent="-533400"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TW" sz="13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altLang="zh-TW" sz="13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US" altLang="zh-TW" sz="13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85838" y="1828800"/>
            <a:ext cx="7402512" cy="3976688"/>
          </a:xfrm>
          <a:noFill/>
        </p:spPr>
        <p:txBody>
          <a:bodyPr/>
          <a:lstStyle/>
          <a:p>
            <a:pPr marL="457200" indent="-457200" eaLnBrk="1" hangingPunct="1"/>
            <a:r>
              <a:rPr lang="en-US" altLang="zh-TW" smtClean="0">
                <a:latin typeface="Calibri" pitchFamily="34" charset="0"/>
              </a:rPr>
              <a:t>Demonstrated / not simply assumed</a:t>
            </a:r>
          </a:p>
          <a:p>
            <a:pPr marL="457200" indent="-457200" eaLnBrk="1" hangingPunct="1"/>
            <a:r>
              <a:rPr lang="en-US" altLang="zh-TW" smtClean="0">
                <a:latin typeface="Calibri" pitchFamily="34" charset="0"/>
              </a:rPr>
              <a:t>Stylistic preferences vs functional requirements</a:t>
            </a:r>
          </a:p>
          <a:p>
            <a:pPr marL="457200" indent="-457200" eaLnBrk="1" hangingPunct="1"/>
            <a:r>
              <a:rPr lang="en-US" altLang="zh-TW" smtClean="0">
                <a:latin typeface="Calibri" pitchFamily="34" charset="0"/>
              </a:rPr>
              <a:t>Innovative design not prohibited</a:t>
            </a:r>
          </a:p>
          <a:p>
            <a:pPr marL="457200" indent="-457200" eaLnBrk="1" hangingPunct="1"/>
            <a:r>
              <a:rPr lang="en-US" altLang="zh-TW" smtClean="0">
                <a:latin typeface="Calibri" pitchFamily="34" charset="0"/>
              </a:rPr>
              <a:t>Design must address access requirements directly or provide alternative means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3203575" y="6237288"/>
            <a:ext cx="2895600" cy="620712"/>
          </a:xfrm>
        </p:spPr>
        <p:txBody>
          <a:bodyPr lIns="91440" tIns="45720" rIns="91440" bIns="45720" rtlCol="0" anchor="ctr"/>
          <a:lstStyle/>
          <a:p>
            <a:pPr algn="ctr" defTabSz="762000">
              <a:defRPr/>
            </a:pPr>
            <a:r>
              <a:rPr lang="zh-TW" alt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平等機會委員會</a:t>
            </a:r>
          </a:p>
          <a:p>
            <a:pPr algn="ctr" defTabSz="762000">
              <a:defRPr/>
            </a:pPr>
            <a:r>
              <a:rPr lang="en-US" altLang="zh-TW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 OPPORTUNITIES COMMISSION</a:t>
            </a: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29600" cy="863600"/>
          </a:xfrm>
          <a:noFill/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00FF"/>
                </a:solidFill>
              </a:rPr>
              <a:t>        Unjustifiable Hardship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29600" cy="863600"/>
          </a:xfrm>
          <a:noFill/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00FF"/>
                </a:solidFill>
                <a:ea typeface="華康新儷粗黑" charset="-120"/>
              </a:rPr>
              <a:t>      Target.com (USA)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557338"/>
            <a:ext cx="7632700" cy="4824412"/>
          </a:xfrm>
          <a:noFill/>
        </p:spPr>
        <p:txBody>
          <a:bodyPr/>
          <a:lstStyle/>
          <a:p>
            <a:pPr marL="457200" indent="-457200" algn="ctr" eaLnBrk="1" hangingPunct="1">
              <a:spcAft>
                <a:spcPct val="20000"/>
              </a:spcAft>
              <a:buFont typeface="Wingdings 2" pitchFamily="18" charset="2"/>
              <a:buNone/>
            </a:pPr>
            <a:r>
              <a:rPr lang="en-US" altLang="zh-TW" smtClean="0">
                <a:latin typeface="Calibri" pitchFamily="34" charset="0"/>
              </a:rPr>
              <a:t>The National Federation of the Blind (NFB) raised issues over inaccessibility of Target.com:</a:t>
            </a:r>
          </a:p>
          <a:p>
            <a:pPr marL="457200" indent="-457200" eaLnBrk="1" hangingPunct="1"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no</a:t>
            </a:r>
            <a:r>
              <a:rPr lang="en-US" altLang="zh-TW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altLang="zh-TW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alt-text</a:t>
            </a:r>
            <a:endParaRPr lang="en-US" altLang="zh-TW" smtClean="0">
              <a:latin typeface="Calibri" pitchFamily="34" charset="0"/>
            </a:endParaRPr>
          </a:p>
          <a:p>
            <a:pPr marL="457200" indent="-457200" eaLnBrk="1" hangingPunct="1"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contained inaccessible </a:t>
            </a:r>
            <a:r>
              <a:rPr lang="en-US" altLang="zh-TW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image maps </a:t>
            </a:r>
            <a:r>
              <a:rPr lang="en-US" altLang="zh-TW" smtClean="0">
                <a:latin typeface="Calibri" pitchFamily="34" charset="0"/>
              </a:rPr>
              <a:t>and other </a:t>
            </a:r>
            <a:r>
              <a:rPr lang="en-US" altLang="zh-TW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graphical features</a:t>
            </a:r>
            <a:r>
              <a:rPr lang="en-US" altLang="zh-TW" smtClean="0">
                <a:solidFill>
                  <a:srgbClr val="FF0000"/>
                </a:solidFill>
                <a:latin typeface="Calibri" pitchFamily="34" charset="0"/>
              </a:rPr>
              <a:t>,</a:t>
            </a:r>
            <a:r>
              <a:rPr lang="en-US" altLang="zh-TW" smtClean="0">
                <a:latin typeface="Calibri" pitchFamily="34" charset="0"/>
              </a:rPr>
              <a:t> preventing blind users from navigating and making use of all of the functions of the website</a:t>
            </a:r>
          </a:p>
          <a:p>
            <a:pPr marL="457200" indent="-457200" eaLnBrk="1" hangingPunct="1"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the website </a:t>
            </a:r>
            <a:r>
              <a:rPr lang="en-US" altLang="zh-TW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required the use of a mouse </a:t>
            </a:r>
            <a:r>
              <a:rPr lang="en-US" altLang="zh-TW" smtClean="0">
                <a:latin typeface="Calibri" pitchFamily="34" charset="0"/>
              </a:rPr>
              <a:t>to complete a transaction, blind customers are unable to make purchases independently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3203575" y="6237288"/>
            <a:ext cx="2895600" cy="620712"/>
          </a:xfrm>
        </p:spPr>
        <p:txBody>
          <a:bodyPr lIns="91440" tIns="45720" rIns="91440" bIns="45720" rtlCol="0" anchor="ctr"/>
          <a:lstStyle/>
          <a:p>
            <a:pPr algn="ctr" defTabSz="762000">
              <a:defRPr/>
            </a:pPr>
            <a:r>
              <a:rPr lang="zh-TW" alt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平等機會委員會</a:t>
            </a:r>
          </a:p>
          <a:p>
            <a:pPr algn="ctr" defTabSz="762000">
              <a:defRPr/>
            </a:pPr>
            <a:r>
              <a:rPr lang="en-US" altLang="zh-TW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 OPPORTUNITIES COMMISSION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7863" y="1752600"/>
            <a:ext cx="7781925" cy="4495800"/>
          </a:xfrm>
          <a:noFill/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zh-TW" smtClean="0">
                <a:latin typeface="Calibri" pitchFamily="34" charset="0"/>
              </a:rPr>
              <a:t>NFB filed a class-action suit, with 50,000 names</a:t>
            </a:r>
          </a:p>
          <a:p>
            <a:pPr marL="457200" indent="-457200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zh-TW" smtClean="0">
                <a:latin typeface="Calibri" pitchFamily="34" charset="0"/>
              </a:rPr>
              <a:t>In September 2006, the Federal District Court sustained the claims against Target.com</a:t>
            </a:r>
          </a:p>
          <a:p>
            <a:pPr marL="457200" indent="-457200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zh-TW" smtClean="0">
                <a:latin typeface="Calibri" pitchFamily="34" charset="0"/>
              </a:rPr>
              <a:t>Set the precedent that retailers must make their websites accessible to the blind under the Americans with Disability Act (ADA)</a:t>
            </a:r>
          </a:p>
          <a:p>
            <a:pPr marL="457200" indent="-457200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zh-TW" smtClean="0">
                <a:latin typeface="Calibri" pitchFamily="34" charset="0"/>
              </a:rPr>
              <a:t>The legal bill outstripped the cost of the remedial work required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3203575" y="6237288"/>
            <a:ext cx="2895600" cy="620712"/>
          </a:xfrm>
        </p:spPr>
        <p:txBody>
          <a:bodyPr lIns="91440" tIns="45720" rIns="91440" bIns="45720" rtlCol="0" anchor="ctr"/>
          <a:lstStyle/>
          <a:p>
            <a:pPr algn="ctr" defTabSz="762000">
              <a:defRPr/>
            </a:pPr>
            <a:r>
              <a:rPr lang="zh-TW" alt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平等機會委員會</a:t>
            </a:r>
          </a:p>
          <a:p>
            <a:pPr algn="ctr" defTabSz="762000">
              <a:defRPr/>
            </a:pPr>
            <a:r>
              <a:rPr lang="en-US" altLang="zh-TW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 OPPORTUNITIES COMMISSION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29600" cy="863600"/>
          </a:xfrm>
          <a:noFill/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00FF"/>
                </a:solidFill>
                <a:ea typeface="華康新儷粗黑" charset="-120"/>
              </a:rPr>
              <a:t>      Target.com (USA)</a:t>
            </a: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229600" cy="792163"/>
          </a:xfrm>
          <a:noFill/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00FF"/>
                </a:solidFill>
                <a:ea typeface="華康新儷粗黑" charset="-120"/>
              </a:rPr>
              <a:t>            Formal Investigation (UK)</a:t>
            </a:r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844675"/>
            <a:ext cx="6840537" cy="3744913"/>
          </a:xfrm>
          <a:noFill/>
        </p:spPr>
        <p:txBody>
          <a:bodyPr/>
          <a:lstStyle/>
          <a:p>
            <a:pPr marL="457200" indent="-457200" eaLnBrk="1" hangingPunct="1">
              <a:spcAft>
                <a:spcPct val="20000"/>
              </a:spcAft>
            </a:pPr>
            <a:r>
              <a:rPr lang="en-US" altLang="zh-TW" smtClean="0">
                <a:latin typeface="Calibri" pitchFamily="34" charset="0"/>
              </a:rPr>
              <a:t>Conducted by Disability Rights Commission in 2004</a:t>
            </a:r>
          </a:p>
          <a:p>
            <a:pPr marL="457200" indent="-457200" eaLnBrk="1" hangingPunct="1">
              <a:spcAft>
                <a:spcPct val="20000"/>
              </a:spcAft>
            </a:pPr>
            <a:r>
              <a:rPr lang="en-US" altLang="zh-TW" smtClean="0">
                <a:latin typeface="Calibri" pitchFamily="34" charset="0"/>
              </a:rPr>
              <a:t>Tested the home pages of 1,000 sites</a:t>
            </a:r>
          </a:p>
          <a:p>
            <a:pPr marL="457200" indent="-457200" eaLnBrk="1" hangingPunct="1">
              <a:spcAft>
                <a:spcPct val="20000"/>
              </a:spcAft>
            </a:pPr>
            <a:r>
              <a:rPr lang="en-US" altLang="zh-TW" smtClean="0">
                <a:latin typeface="Calibri" pitchFamily="34" charset="0"/>
              </a:rPr>
              <a:t>81% websites failed to satisfy the most basic Web Accessibility Initiative category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3203575" y="6237288"/>
            <a:ext cx="2895600" cy="620712"/>
          </a:xfrm>
        </p:spPr>
        <p:txBody>
          <a:bodyPr lIns="91440" tIns="45720" rIns="91440" bIns="45720" rtlCol="0" anchor="ctr"/>
          <a:lstStyle/>
          <a:p>
            <a:pPr algn="ctr" defTabSz="762000">
              <a:defRPr/>
            </a:pPr>
            <a:r>
              <a:rPr lang="zh-TW" alt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平等機會委員會</a:t>
            </a:r>
          </a:p>
          <a:p>
            <a:pPr algn="ctr" defTabSz="762000">
              <a:defRPr/>
            </a:pPr>
            <a:r>
              <a:rPr lang="en-US" altLang="zh-TW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 OPPORTUNITIES COMMISSION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7924800" cy="4705350"/>
          </a:xfrm>
          <a:noFill/>
        </p:spPr>
        <p:txBody>
          <a:bodyPr/>
          <a:lstStyle/>
          <a:p>
            <a:pPr marL="457200" indent="-457200" eaLnBrk="1" hangingPunct="1">
              <a:spcAft>
                <a:spcPct val="20000"/>
              </a:spcAft>
              <a:buFont typeface="Wingdings 2" pitchFamily="18" charset="2"/>
              <a:buNone/>
            </a:pPr>
            <a:r>
              <a:rPr lang="en-US" altLang="zh-TW" smtClean="0">
                <a:latin typeface="Calibri" pitchFamily="34" charset="0"/>
              </a:rPr>
              <a:t>Key recommendations:</a:t>
            </a:r>
          </a:p>
          <a:p>
            <a:pPr marL="457200" indent="-457200" eaLnBrk="1" hangingPunct="1"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educate and train developers</a:t>
            </a:r>
          </a:p>
          <a:p>
            <a:pPr marL="457200" indent="-457200" eaLnBrk="1" hangingPunct="1"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mainstreaming special needs of PWD</a:t>
            </a:r>
          </a:p>
          <a:p>
            <a:pPr marL="457200" indent="-457200" eaLnBrk="1" hangingPunct="1"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government should raise awareness and facilitate development of best practice guidance</a:t>
            </a:r>
          </a:p>
          <a:p>
            <a:pPr marL="457200" indent="-457200" eaLnBrk="1" hangingPunct="1"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should not rely exclusively on automated accessibility testing </a:t>
            </a:r>
          </a:p>
          <a:p>
            <a:pPr marL="457200" indent="-457200" eaLnBrk="1" hangingPunct="1"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involve and consult disabled users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3203575" y="6237288"/>
            <a:ext cx="2895600" cy="620712"/>
          </a:xfrm>
        </p:spPr>
        <p:txBody>
          <a:bodyPr lIns="91440" tIns="45720" rIns="91440" bIns="45720" rtlCol="0" anchor="ctr"/>
          <a:lstStyle/>
          <a:p>
            <a:pPr algn="ctr" defTabSz="762000">
              <a:defRPr/>
            </a:pPr>
            <a:r>
              <a:rPr lang="zh-TW" alt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平等機會委員會</a:t>
            </a:r>
          </a:p>
          <a:p>
            <a:pPr algn="ctr" defTabSz="762000">
              <a:defRPr/>
            </a:pPr>
            <a:r>
              <a:rPr lang="en-US" altLang="zh-TW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 OPPORTUNITIES COMMISSION</a:t>
            </a:r>
          </a:p>
        </p:txBody>
      </p:sp>
      <p:sp>
        <p:nvSpPr>
          <p:cNvPr id="2662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229600" cy="792163"/>
          </a:xfrm>
          <a:noFill/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00FF"/>
                </a:solidFill>
                <a:ea typeface="華康新儷粗黑" charset="-120"/>
              </a:rPr>
              <a:t>            Formal Investigation (UK)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3"/>
          <p:cNvGrpSpPr>
            <a:grpSpLocks/>
          </p:cNvGrpSpPr>
          <p:nvPr/>
        </p:nvGrpSpPr>
        <p:grpSpPr bwMode="auto">
          <a:xfrm>
            <a:off x="1042988" y="1484313"/>
            <a:ext cx="7416800" cy="4608512"/>
            <a:chOff x="0" y="0"/>
            <a:chExt cx="3925" cy="2969"/>
          </a:xfrm>
        </p:grpSpPr>
        <p:grpSp>
          <p:nvGrpSpPr>
            <p:cNvPr id="27654" name="Group 4"/>
            <p:cNvGrpSpPr>
              <a:grpSpLocks/>
            </p:cNvGrpSpPr>
            <p:nvPr/>
          </p:nvGrpSpPr>
          <p:grpSpPr bwMode="auto">
            <a:xfrm>
              <a:off x="0" y="0"/>
              <a:ext cx="876" cy="302"/>
              <a:chOff x="0" y="0"/>
              <a:chExt cx="876" cy="302"/>
            </a:xfrm>
          </p:grpSpPr>
          <p:sp>
            <p:nvSpPr>
              <p:cNvPr id="27688" name="Rectangle 5"/>
              <p:cNvSpPr>
                <a:spLocks noChangeArrowheads="1"/>
              </p:cNvSpPr>
              <p:nvPr/>
            </p:nvSpPr>
            <p:spPr bwMode="auto">
              <a:xfrm>
                <a:off x="11" y="0"/>
                <a:ext cx="865" cy="302"/>
              </a:xfrm>
              <a:prstGeom prst="rect">
                <a:avLst/>
              </a:prstGeom>
              <a:noFill/>
              <a:ln w="15875">
                <a:noFill/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 defTabSz="762000"/>
                <a:r>
                  <a:rPr lang="en-US" altLang="zh-TW" b="1">
                    <a:solidFill>
                      <a:srgbClr val="FF0000"/>
                    </a:solidFill>
                    <a:latin typeface="Calibri" pitchFamily="34" charset="0"/>
                    <a:ea typeface="標楷體" pitchFamily="65" charset="-120"/>
                  </a:rPr>
                  <a:t>Country</a:t>
                </a:r>
              </a:p>
            </p:txBody>
          </p:sp>
          <p:sp>
            <p:nvSpPr>
              <p:cNvPr id="27689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76" cy="302"/>
              </a:xfrm>
              <a:prstGeom prst="rect">
                <a:avLst/>
              </a:prstGeom>
              <a:noFill/>
              <a:ln w="15875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</p:grpSp>
        <p:grpSp>
          <p:nvGrpSpPr>
            <p:cNvPr id="27655" name="Group 7"/>
            <p:cNvGrpSpPr>
              <a:grpSpLocks/>
            </p:cNvGrpSpPr>
            <p:nvPr/>
          </p:nvGrpSpPr>
          <p:grpSpPr bwMode="auto">
            <a:xfrm>
              <a:off x="872" y="0"/>
              <a:ext cx="3053" cy="302"/>
              <a:chOff x="872" y="0"/>
              <a:chExt cx="3053" cy="302"/>
            </a:xfrm>
          </p:grpSpPr>
          <p:sp>
            <p:nvSpPr>
              <p:cNvPr id="27686" name="Rectangle 8"/>
              <p:cNvSpPr>
                <a:spLocks noChangeArrowheads="1"/>
              </p:cNvSpPr>
              <p:nvPr/>
            </p:nvSpPr>
            <p:spPr bwMode="auto">
              <a:xfrm>
                <a:off x="872" y="0"/>
                <a:ext cx="3053" cy="302"/>
              </a:xfrm>
              <a:prstGeom prst="rect">
                <a:avLst/>
              </a:prstGeom>
              <a:noFill/>
              <a:ln w="15875">
                <a:noFill/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 defTabSz="762000"/>
                <a:r>
                  <a:rPr lang="en-US" altLang="zh-TW" b="1">
                    <a:solidFill>
                      <a:srgbClr val="FF0000"/>
                    </a:solidFill>
                    <a:latin typeface="Calibri" pitchFamily="34" charset="0"/>
                    <a:ea typeface="標楷體" pitchFamily="65" charset="-120"/>
                  </a:rPr>
                  <a:t>Legislation/Guideline</a:t>
                </a:r>
              </a:p>
            </p:txBody>
          </p:sp>
          <p:sp>
            <p:nvSpPr>
              <p:cNvPr id="27687" name="Rectangle 9"/>
              <p:cNvSpPr>
                <a:spLocks noChangeArrowheads="1"/>
              </p:cNvSpPr>
              <p:nvPr/>
            </p:nvSpPr>
            <p:spPr bwMode="auto">
              <a:xfrm>
                <a:off x="872" y="0"/>
                <a:ext cx="3053" cy="302"/>
              </a:xfrm>
              <a:prstGeom prst="rect">
                <a:avLst/>
              </a:prstGeom>
              <a:noFill/>
              <a:ln w="15875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</p:grpSp>
        <p:grpSp>
          <p:nvGrpSpPr>
            <p:cNvPr id="27656" name="Group 13"/>
            <p:cNvGrpSpPr>
              <a:grpSpLocks/>
            </p:cNvGrpSpPr>
            <p:nvPr/>
          </p:nvGrpSpPr>
          <p:grpSpPr bwMode="auto">
            <a:xfrm>
              <a:off x="0" y="302"/>
              <a:ext cx="876" cy="504"/>
              <a:chOff x="0" y="302"/>
              <a:chExt cx="876" cy="504"/>
            </a:xfrm>
          </p:grpSpPr>
          <p:sp>
            <p:nvSpPr>
              <p:cNvPr id="27684" name="Rectangle 14"/>
              <p:cNvSpPr>
                <a:spLocks noChangeArrowheads="1"/>
              </p:cNvSpPr>
              <p:nvPr/>
            </p:nvSpPr>
            <p:spPr bwMode="auto">
              <a:xfrm>
                <a:off x="11" y="302"/>
                <a:ext cx="865" cy="504"/>
              </a:xfrm>
              <a:prstGeom prst="rect">
                <a:avLst/>
              </a:prstGeom>
              <a:noFill/>
              <a:ln w="15875">
                <a:noFill/>
                <a:miter lim="800000"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 algn="ctr" defTabSz="762000"/>
                <a:r>
                  <a:rPr lang="en-US" altLang="zh-TW" sz="1800" b="1">
                    <a:latin typeface="Calibri" pitchFamily="34" charset="0"/>
                  </a:rPr>
                  <a:t>Australia</a:t>
                </a:r>
                <a:endParaRPr lang="en-US" altLang="zh-TW" sz="1800">
                  <a:latin typeface="Calibri" pitchFamily="34" charset="0"/>
                </a:endParaRPr>
              </a:p>
            </p:txBody>
          </p:sp>
          <p:sp>
            <p:nvSpPr>
              <p:cNvPr id="27685" name="Rectangle 15"/>
              <p:cNvSpPr>
                <a:spLocks noChangeArrowheads="1"/>
              </p:cNvSpPr>
              <p:nvPr/>
            </p:nvSpPr>
            <p:spPr bwMode="auto">
              <a:xfrm>
                <a:off x="0" y="302"/>
                <a:ext cx="876" cy="504"/>
              </a:xfrm>
              <a:prstGeom prst="rect">
                <a:avLst/>
              </a:prstGeom>
              <a:noFill/>
              <a:ln w="15875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</p:grpSp>
        <p:grpSp>
          <p:nvGrpSpPr>
            <p:cNvPr id="27657" name="Group 16"/>
            <p:cNvGrpSpPr>
              <a:grpSpLocks/>
            </p:cNvGrpSpPr>
            <p:nvPr/>
          </p:nvGrpSpPr>
          <p:grpSpPr bwMode="auto">
            <a:xfrm>
              <a:off x="872" y="302"/>
              <a:ext cx="3053" cy="518"/>
              <a:chOff x="872" y="302"/>
              <a:chExt cx="3053" cy="518"/>
            </a:xfrm>
          </p:grpSpPr>
          <p:sp>
            <p:nvSpPr>
              <p:cNvPr id="27682" name="Rectangle 17"/>
              <p:cNvSpPr>
                <a:spLocks noChangeArrowheads="1"/>
              </p:cNvSpPr>
              <p:nvPr/>
            </p:nvSpPr>
            <p:spPr bwMode="auto">
              <a:xfrm>
                <a:off x="872" y="302"/>
                <a:ext cx="3053" cy="518"/>
              </a:xfrm>
              <a:prstGeom prst="rect">
                <a:avLst/>
              </a:prstGeom>
              <a:noFill/>
              <a:ln w="15875">
                <a:noFill/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just" defTabSz="762000">
                  <a:buFontTx/>
                  <a:buChar char="•"/>
                </a:pPr>
                <a:r>
                  <a:rPr lang="en-US" altLang="zh-TW" sz="1600">
                    <a:latin typeface="Calibri" pitchFamily="34" charset="0"/>
                    <a:cs typeface="Times New Roman" pitchFamily="18" charset="0"/>
                  </a:rPr>
                  <a:t>  Disability Discrimination Act (DDA) of 1992</a:t>
                </a:r>
              </a:p>
              <a:p>
                <a:pPr algn="just" defTabSz="762000">
                  <a:buFontTx/>
                  <a:buChar char="•"/>
                </a:pPr>
                <a:r>
                  <a:rPr lang="en-US" altLang="zh-TW" sz="1600">
                    <a:latin typeface="Calibri" pitchFamily="34" charset="0"/>
                    <a:cs typeface="Times New Roman" pitchFamily="18" charset="0"/>
                  </a:rPr>
                  <a:t>  WWW Access: DDA Advisory Notes</a:t>
                </a:r>
              </a:p>
              <a:p>
                <a:pPr algn="just" defTabSz="762000">
                  <a:buFontTx/>
                  <a:buChar char="•"/>
                </a:pPr>
                <a:r>
                  <a:rPr lang="en-US" altLang="zh-TW" sz="1600">
                    <a:latin typeface="Calibri" pitchFamily="34" charset="0"/>
                    <a:cs typeface="Times New Roman" pitchFamily="18" charset="0"/>
                  </a:rPr>
                  <a:t>  The Guide to Minimum Website Standards</a:t>
                </a:r>
              </a:p>
            </p:txBody>
          </p:sp>
          <p:sp>
            <p:nvSpPr>
              <p:cNvPr id="27683" name="Rectangle 18"/>
              <p:cNvSpPr>
                <a:spLocks noChangeArrowheads="1"/>
              </p:cNvSpPr>
              <p:nvPr/>
            </p:nvSpPr>
            <p:spPr bwMode="auto">
              <a:xfrm>
                <a:off x="872" y="302"/>
                <a:ext cx="3053" cy="504"/>
              </a:xfrm>
              <a:prstGeom prst="rect">
                <a:avLst/>
              </a:prstGeom>
              <a:noFill/>
              <a:ln w="15875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</p:grpSp>
        <p:grpSp>
          <p:nvGrpSpPr>
            <p:cNvPr id="27658" name="Group 22"/>
            <p:cNvGrpSpPr>
              <a:grpSpLocks/>
            </p:cNvGrpSpPr>
            <p:nvPr/>
          </p:nvGrpSpPr>
          <p:grpSpPr bwMode="auto">
            <a:xfrm>
              <a:off x="0" y="806"/>
              <a:ext cx="876" cy="403"/>
              <a:chOff x="0" y="806"/>
              <a:chExt cx="876" cy="403"/>
            </a:xfrm>
          </p:grpSpPr>
          <p:sp>
            <p:nvSpPr>
              <p:cNvPr id="27680" name="Rectangle 23"/>
              <p:cNvSpPr>
                <a:spLocks noChangeArrowheads="1"/>
              </p:cNvSpPr>
              <p:nvPr/>
            </p:nvSpPr>
            <p:spPr bwMode="auto">
              <a:xfrm>
                <a:off x="11" y="806"/>
                <a:ext cx="865" cy="403"/>
              </a:xfrm>
              <a:prstGeom prst="rect">
                <a:avLst/>
              </a:prstGeom>
              <a:noFill/>
              <a:ln w="15875">
                <a:noFill/>
                <a:miter lim="800000"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 algn="ctr" defTabSz="762000"/>
                <a:r>
                  <a:rPr lang="en-US" altLang="zh-TW" sz="1800" b="1">
                    <a:latin typeface="Calibri" pitchFamily="34" charset="0"/>
                  </a:rPr>
                  <a:t>Canada</a:t>
                </a:r>
              </a:p>
            </p:txBody>
          </p:sp>
          <p:sp>
            <p:nvSpPr>
              <p:cNvPr id="27681" name="Rectangle 24"/>
              <p:cNvSpPr>
                <a:spLocks noChangeArrowheads="1"/>
              </p:cNvSpPr>
              <p:nvPr/>
            </p:nvSpPr>
            <p:spPr bwMode="auto">
              <a:xfrm>
                <a:off x="0" y="806"/>
                <a:ext cx="876" cy="403"/>
              </a:xfrm>
              <a:prstGeom prst="rect">
                <a:avLst/>
              </a:prstGeom>
              <a:noFill/>
              <a:ln w="15875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</p:grpSp>
        <p:grpSp>
          <p:nvGrpSpPr>
            <p:cNvPr id="27659" name="Group 25"/>
            <p:cNvGrpSpPr>
              <a:grpSpLocks/>
            </p:cNvGrpSpPr>
            <p:nvPr/>
          </p:nvGrpSpPr>
          <p:grpSpPr bwMode="auto">
            <a:xfrm>
              <a:off x="872" y="806"/>
              <a:ext cx="3053" cy="403"/>
              <a:chOff x="872" y="806"/>
              <a:chExt cx="3053" cy="403"/>
            </a:xfrm>
          </p:grpSpPr>
          <p:sp>
            <p:nvSpPr>
              <p:cNvPr id="27678" name="Rectangle 26"/>
              <p:cNvSpPr>
                <a:spLocks noChangeArrowheads="1"/>
              </p:cNvSpPr>
              <p:nvPr/>
            </p:nvSpPr>
            <p:spPr bwMode="auto">
              <a:xfrm>
                <a:off x="872" y="820"/>
                <a:ext cx="3053" cy="389"/>
              </a:xfrm>
              <a:prstGeom prst="rect">
                <a:avLst/>
              </a:prstGeom>
              <a:noFill/>
              <a:ln w="15875">
                <a:noFill/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762000">
                  <a:buFontTx/>
                  <a:buChar char="•"/>
                </a:pPr>
                <a:r>
                  <a:rPr lang="en-US" altLang="zh-TW" sz="1600">
                    <a:latin typeface="Calibri" pitchFamily="34" charset="0"/>
                    <a:cs typeface="Times New Roman" pitchFamily="18" charset="0"/>
                  </a:rPr>
                  <a:t>  Canadian Human Rights Act of 1977</a:t>
                </a:r>
              </a:p>
              <a:p>
                <a:pPr defTabSz="762000">
                  <a:buFontTx/>
                  <a:buChar char="•"/>
                </a:pPr>
                <a:r>
                  <a:rPr lang="en-US" altLang="zh-TW" sz="1600">
                    <a:latin typeface="Calibri" pitchFamily="34" charset="0"/>
                  </a:rPr>
                  <a:t>  The Government of Canada Internet Guide</a:t>
                </a:r>
              </a:p>
            </p:txBody>
          </p:sp>
          <p:sp>
            <p:nvSpPr>
              <p:cNvPr id="27679" name="Rectangle 27"/>
              <p:cNvSpPr>
                <a:spLocks noChangeArrowheads="1"/>
              </p:cNvSpPr>
              <p:nvPr/>
            </p:nvSpPr>
            <p:spPr bwMode="auto">
              <a:xfrm>
                <a:off x="872" y="806"/>
                <a:ext cx="3053" cy="403"/>
              </a:xfrm>
              <a:prstGeom prst="rect">
                <a:avLst/>
              </a:prstGeom>
              <a:noFill/>
              <a:ln w="15875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</p:grpSp>
        <p:grpSp>
          <p:nvGrpSpPr>
            <p:cNvPr id="27660" name="Group 31"/>
            <p:cNvGrpSpPr>
              <a:grpSpLocks/>
            </p:cNvGrpSpPr>
            <p:nvPr/>
          </p:nvGrpSpPr>
          <p:grpSpPr bwMode="auto">
            <a:xfrm>
              <a:off x="0" y="1209"/>
              <a:ext cx="876" cy="403"/>
              <a:chOff x="0" y="1209"/>
              <a:chExt cx="876" cy="403"/>
            </a:xfrm>
          </p:grpSpPr>
          <p:sp>
            <p:nvSpPr>
              <p:cNvPr id="27676" name="Rectangle 32"/>
              <p:cNvSpPr>
                <a:spLocks noChangeArrowheads="1"/>
              </p:cNvSpPr>
              <p:nvPr/>
            </p:nvSpPr>
            <p:spPr bwMode="auto">
              <a:xfrm>
                <a:off x="11" y="1209"/>
                <a:ext cx="865" cy="403"/>
              </a:xfrm>
              <a:prstGeom prst="rect">
                <a:avLst/>
              </a:prstGeom>
              <a:noFill/>
              <a:ln w="15875">
                <a:noFill/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 defTabSz="762000"/>
                <a:r>
                  <a:rPr lang="en-US" altLang="zh-TW" sz="1800" b="1">
                    <a:latin typeface="Calibri" pitchFamily="34" charset="0"/>
                  </a:rPr>
                  <a:t>United Kingdom</a:t>
                </a:r>
              </a:p>
              <a:p>
                <a:pPr algn="ctr" defTabSz="762000" eaLnBrk="0" hangingPunct="0"/>
                <a:endParaRPr lang="en-US" altLang="zh-TW" sz="2000" b="1">
                  <a:latin typeface="Calibri" pitchFamily="34" charset="0"/>
                </a:endParaRPr>
              </a:p>
            </p:txBody>
          </p:sp>
          <p:sp>
            <p:nvSpPr>
              <p:cNvPr id="27677" name="Rectangle 33"/>
              <p:cNvSpPr>
                <a:spLocks noChangeArrowheads="1"/>
              </p:cNvSpPr>
              <p:nvPr/>
            </p:nvSpPr>
            <p:spPr bwMode="auto">
              <a:xfrm>
                <a:off x="0" y="1209"/>
                <a:ext cx="876" cy="403"/>
              </a:xfrm>
              <a:prstGeom prst="rect">
                <a:avLst/>
              </a:prstGeom>
              <a:noFill/>
              <a:ln w="15875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</p:grpSp>
        <p:grpSp>
          <p:nvGrpSpPr>
            <p:cNvPr id="27661" name="Group 34"/>
            <p:cNvGrpSpPr>
              <a:grpSpLocks/>
            </p:cNvGrpSpPr>
            <p:nvPr/>
          </p:nvGrpSpPr>
          <p:grpSpPr bwMode="auto">
            <a:xfrm>
              <a:off x="872" y="1209"/>
              <a:ext cx="3053" cy="403"/>
              <a:chOff x="872" y="1209"/>
              <a:chExt cx="3053" cy="403"/>
            </a:xfrm>
          </p:grpSpPr>
          <p:sp>
            <p:nvSpPr>
              <p:cNvPr id="27674" name="Rectangle 35"/>
              <p:cNvSpPr>
                <a:spLocks noChangeArrowheads="1"/>
              </p:cNvSpPr>
              <p:nvPr/>
            </p:nvSpPr>
            <p:spPr bwMode="auto">
              <a:xfrm>
                <a:off x="872" y="1209"/>
                <a:ext cx="3053" cy="403"/>
              </a:xfrm>
              <a:prstGeom prst="rect">
                <a:avLst/>
              </a:prstGeom>
              <a:noFill/>
              <a:ln w="15875">
                <a:noFill/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762000">
                  <a:buFontTx/>
                  <a:buChar char="•"/>
                </a:pPr>
                <a:r>
                  <a:rPr lang="en-US" altLang="zh-TW" sz="1600">
                    <a:latin typeface="Calibri" pitchFamily="34" charset="0"/>
                    <a:cs typeface="Times New Roman" pitchFamily="18" charset="0"/>
                  </a:rPr>
                  <a:t>  The Equality Act 2010</a:t>
                </a:r>
              </a:p>
              <a:p>
                <a:pPr defTabSz="762000">
                  <a:buFontTx/>
                  <a:buChar char="•"/>
                </a:pPr>
                <a:r>
                  <a:rPr lang="en-US" altLang="zh-TW" sz="1600">
                    <a:latin typeface="Calibri" pitchFamily="34" charset="0"/>
                    <a:cs typeface="Times New Roman" pitchFamily="18" charset="0"/>
                  </a:rPr>
                  <a:t>  Formal Investigation report on Web Accessibility</a:t>
                </a:r>
              </a:p>
            </p:txBody>
          </p:sp>
          <p:sp>
            <p:nvSpPr>
              <p:cNvPr id="27675" name="Rectangle 36"/>
              <p:cNvSpPr>
                <a:spLocks noChangeArrowheads="1"/>
              </p:cNvSpPr>
              <p:nvPr/>
            </p:nvSpPr>
            <p:spPr bwMode="auto">
              <a:xfrm>
                <a:off x="876" y="1209"/>
                <a:ext cx="3049" cy="403"/>
              </a:xfrm>
              <a:prstGeom prst="rect">
                <a:avLst/>
              </a:prstGeom>
              <a:noFill/>
              <a:ln w="15875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</p:grpSp>
        <p:grpSp>
          <p:nvGrpSpPr>
            <p:cNvPr id="27662" name="Group 40"/>
            <p:cNvGrpSpPr>
              <a:grpSpLocks/>
            </p:cNvGrpSpPr>
            <p:nvPr/>
          </p:nvGrpSpPr>
          <p:grpSpPr bwMode="auto">
            <a:xfrm>
              <a:off x="0" y="1612"/>
              <a:ext cx="876" cy="815"/>
              <a:chOff x="0" y="1612"/>
              <a:chExt cx="876" cy="815"/>
            </a:xfrm>
          </p:grpSpPr>
          <p:sp>
            <p:nvSpPr>
              <p:cNvPr id="27672" name="Rectangle 41"/>
              <p:cNvSpPr>
                <a:spLocks noChangeArrowheads="1"/>
              </p:cNvSpPr>
              <p:nvPr/>
            </p:nvSpPr>
            <p:spPr bwMode="auto">
              <a:xfrm>
                <a:off x="11" y="1612"/>
                <a:ext cx="865" cy="805"/>
              </a:xfrm>
              <a:prstGeom prst="rect">
                <a:avLst/>
              </a:prstGeom>
              <a:noFill/>
              <a:ln w="15875">
                <a:noFill/>
                <a:miter lim="800000"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 algn="ctr" defTabSz="762000"/>
                <a:r>
                  <a:rPr lang="en-US" altLang="zh-TW" sz="1800" b="1">
                    <a:latin typeface="Calibri" pitchFamily="34" charset="0"/>
                  </a:rPr>
                  <a:t>United States</a:t>
                </a:r>
              </a:p>
            </p:txBody>
          </p:sp>
          <p:sp>
            <p:nvSpPr>
              <p:cNvPr id="27673" name="Rectangle 42"/>
              <p:cNvSpPr>
                <a:spLocks noChangeArrowheads="1"/>
              </p:cNvSpPr>
              <p:nvPr/>
            </p:nvSpPr>
            <p:spPr bwMode="auto">
              <a:xfrm>
                <a:off x="0" y="1612"/>
                <a:ext cx="876" cy="815"/>
              </a:xfrm>
              <a:prstGeom prst="rect">
                <a:avLst/>
              </a:prstGeom>
              <a:noFill/>
              <a:ln w="15875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</p:grpSp>
        <p:grpSp>
          <p:nvGrpSpPr>
            <p:cNvPr id="27663" name="Group 43"/>
            <p:cNvGrpSpPr>
              <a:grpSpLocks/>
            </p:cNvGrpSpPr>
            <p:nvPr/>
          </p:nvGrpSpPr>
          <p:grpSpPr bwMode="auto">
            <a:xfrm>
              <a:off x="872" y="1612"/>
              <a:ext cx="3053" cy="815"/>
              <a:chOff x="872" y="1612"/>
              <a:chExt cx="3053" cy="815"/>
            </a:xfrm>
          </p:grpSpPr>
          <p:sp>
            <p:nvSpPr>
              <p:cNvPr id="27670" name="Rectangle 44"/>
              <p:cNvSpPr>
                <a:spLocks noChangeArrowheads="1"/>
              </p:cNvSpPr>
              <p:nvPr/>
            </p:nvSpPr>
            <p:spPr bwMode="auto">
              <a:xfrm>
                <a:off x="872" y="1612"/>
                <a:ext cx="3053" cy="805"/>
              </a:xfrm>
              <a:prstGeom prst="rect">
                <a:avLst/>
              </a:prstGeom>
              <a:noFill/>
              <a:ln w="15875">
                <a:noFill/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defTabSz="762000">
                  <a:buFontTx/>
                  <a:buChar char="•"/>
                </a:pPr>
                <a:r>
                  <a:rPr lang="en-US" altLang="zh-TW" sz="1600">
                    <a:solidFill>
                      <a:srgbClr val="000000"/>
                    </a:solidFill>
                    <a:latin typeface="Calibri" pitchFamily="34" charset="0"/>
                  </a:rPr>
                  <a:t>  American with Disability Act (ADA)</a:t>
                </a:r>
                <a:endParaRPr lang="en-US" altLang="zh-TW" sz="1600">
                  <a:latin typeface="Calibri" pitchFamily="34" charset="0"/>
                </a:endParaRPr>
              </a:p>
              <a:p>
                <a:pPr defTabSz="762000" eaLnBrk="0" hangingPunct="0">
                  <a:buFontTx/>
                  <a:buChar char="•"/>
                </a:pPr>
                <a:r>
                  <a:rPr lang="en-US" altLang="zh-TW" sz="1600">
                    <a:solidFill>
                      <a:srgbClr val="000000"/>
                    </a:solidFill>
                    <a:latin typeface="Calibri" pitchFamily="34" charset="0"/>
                  </a:rPr>
                  <a:t>  Section 508 of the Rehabilitation Act</a:t>
                </a:r>
                <a:endParaRPr lang="en-US" altLang="zh-TW" sz="1600">
                  <a:latin typeface="Calibri" pitchFamily="34" charset="0"/>
                </a:endParaRPr>
              </a:p>
              <a:p>
                <a:pPr defTabSz="762000" eaLnBrk="0" hangingPunct="0">
                  <a:buFontTx/>
                  <a:buChar char="•"/>
                </a:pPr>
                <a:r>
                  <a:rPr lang="en-US" altLang="zh-TW" sz="1600">
                    <a:solidFill>
                      <a:srgbClr val="000000"/>
                    </a:solidFill>
                    <a:latin typeface="Calibri" pitchFamily="34" charset="0"/>
                  </a:rPr>
                  <a:t>  Assistive Technology Act of 1998</a:t>
                </a:r>
                <a:endParaRPr lang="en-US" altLang="zh-TW" sz="1600">
                  <a:latin typeface="Calibri" pitchFamily="34" charset="0"/>
                </a:endParaRPr>
              </a:p>
              <a:p>
                <a:pPr defTabSz="762000" eaLnBrk="0" hangingPunct="0">
                  <a:buFontTx/>
                  <a:buChar char="•"/>
                </a:pPr>
                <a:r>
                  <a:rPr lang="en-US" altLang="zh-TW" sz="1600">
                    <a:solidFill>
                      <a:srgbClr val="000000"/>
                    </a:solidFill>
                    <a:latin typeface="Calibri" pitchFamily="34" charset="0"/>
                  </a:rPr>
                  <a:t>  Section 255 of the Telecommunications Act of 1996</a:t>
                </a:r>
                <a:endParaRPr lang="en-US" altLang="zh-TW" sz="1600">
                  <a:latin typeface="Calibri" pitchFamily="34" charset="0"/>
                </a:endParaRPr>
              </a:p>
            </p:txBody>
          </p:sp>
          <p:sp>
            <p:nvSpPr>
              <p:cNvPr id="27671" name="Rectangle 45"/>
              <p:cNvSpPr>
                <a:spLocks noChangeArrowheads="1"/>
              </p:cNvSpPr>
              <p:nvPr/>
            </p:nvSpPr>
            <p:spPr bwMode="auto">
              <a:xfrm>
                <a:off x="876" y="1612"/>
                <a:ext cx="3049" cy="815"/>
              </a:xfrm>
              <a:prstGeom prst="rect">
                <a:avLst/>
              </a:prstGeom>
              <a:noFill/>
              <a:ln w="15875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</p:grpSp>
        <p:grpSp>
          <p:nvGrpSpPr>
            <p:cNvPr id="27664" name="Group 49"/>
            <p:cNvGrpSpPr>
              <a:grpSpLocks/>
            </p:cNvGrpSpPr>
            <p:nvPr/>
          </p:nvGrpSpPr>
          <p:grpSpPr bwMode="auto">
            <a:xfrm>
              <a:off x="0" y="2426"/>
              <a:ext cx="876" cy="496"/>
              <a:chOff x="0" y="2426"/>
              <a:chExt cx="876" cy="496"/>
            </a:xfrm>
          </p:grpSpPr>
          <p:sp>
            <p:nvSpPr>
              <p:cNvPr id="27668" name="Rectangle 50"/>
              <p:cNvSpPr>
                <a:spLocks noChangeArrowheads="1"/>
              </p:cNvSpPr>
              <p:nvPr/>
            </p:nvSpPr>
            <p:spPr bwMode="auto">
              <a:xfrm>
                <a:off x="0" y="2427"/>
                <a:ext cx="876" cy="495"/>
              </a:xfrm>
              <a:prstGeom prst="rect">
                <a:avLst/>
              </a:prstGeom>
              <a:noFill/>
              <a:ln w="15875">
                <a:noFill/>
                <a:miter lim="800000"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 algn="ctr" defTabSz="762000"/>
                <a:r>
                  <a:rPr lang="en-US" altLang="zh-TW" sz="1800" b="1">
                    <a:latin typeface="Calibri" pitchFamily="34" charset="0"/>
                  </a:rPr>
                  <a:t>European Union </a:t>
                </a:r>
              </a:p>
            </p:txBody>
          </p:sp>
          <p:sp>
            <p:nvSpPr>
              <p:cNvPr id="27669" name="Rectangle 51"/>
              <p:cNvSpPr>
                <a:spLocks noChangeArrowheads="1"/>
              </p:cNvSpPr>
              <p:nvPr/>
            </p:nvSpPr>
            <p:spPr bwMode="auto">
              <a:xfrm>
                <a:off x="0" y="2426"/>
                <a:ext cx="876" cy="496"/>
              </a:xfrm>
              <a:prstGeom prst="rect">
                <a:avLst/>
              </a:prstGeom>
              <a:noFill/>
              <a:ln w="15875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</p:grpSp>
        <p:grpSp>
          <p:nvGrpSpPr>
            <p:cNvPr id="27665" name="Group 52"/>
            <p:cNvGrpSpPr>
              <a:grpSpLocks/>
            </p:cNvGrpSpPr>
            <p:nvPr/>
          </p:nvGrpSpPr>
          <p:grpSpPr bwMode="auto">
            <a:xfrm>
              <a:off x="876" y="2417"/>
              <a:ext cx="3049" cy="552"/>
              <a:chOff x="876" y="2417"/>
              <a:chExt cx="3049" cy="552"/>
            </a:xfrm>
          </p:grpSpPr>
          <p:sp>
            <p:nvSpPr>
              <p:cNvPr id="27666" name="Rectangle 53"/>
              <p:cNvSpPr>
                <a:spLocks noChangeArrowheads="1"/>
              </p:cNvSpPr>
              <p:nvPr/>
            </p:nvSpPr>
            <p:spPr bwMode="auto">
              <a:xfrm>
                <a:off x="906" y="2417"/>
                <a:ext cx="3019" cy="552"/>
              </a:xfrm>
              <a:prstGeom prst="rect">
                <a:avLst/>
              </a:prstGeom>
              <a:noFill/>
              <a:ln w="15875">
                <a:noFill/>
                <a:miter lim="800000"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 algn="just" defTabSz="762000">
                  <a:buFontTx/>
                  <a:buChar char="•"/>
                </a:pPr>
                <a:r>
                  <a:rPr lang="en-US" altLang="zh-TW" sz="1600">
                    <a:latin typeface="Calibri" pitchFamily="34" charset="0"/>
                    <a:cs typeface="Times New Roman" pitchFamily="18" charset="0"/>
                  </a:rPr>
                  <a:t> Accessibility of Public Websites – Accessibility for PWDs:</a:t>
                </a:r>
              </a:p>
              <a:p>
                <a:pPr algn="just" defTabSz="762000"/>
                <a:r>
                  <a:rPr lang="en-US" altLang="zh-TW" sz="1600">
                    <a:latin typeface="Calibri" pitchFamily="34" charset="0"/>
                    <a:cs typeface="Times New Roman" pitchFamily="18" charset="0"/>
                  </a:rPr>
                  <a:t>   Council Resolutions, 2002</a:t>
                </a:r>
              </a:p>
            </p:txBody>
          </p:sp>
          <p:sp>
            <p:nvSpPr>
              <p:cNvPr id="27667" name="Rectangle 54"/>
              <p:cNvSpPr>
                <a:spLocks noChangeArrowheads="1"/>
              </p:cNvSpPr>
              <p:nvPr/>
            </p:nvSpPr>
            <p:spPr bwMode="auto">
              <a:xfrm>
                <a:off x="876" y="2426"/>
                <a:ext cx="3049" cy="496"/>
              </a:xfrm>
              <a:prstGeom prst="rect">
                <a:avLst/>
              </a:prstGeom>
              <a:noFill/>
              <a:ln w="15875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</p:grpSp>
      </p:grpSp>
      <p:sp>
        <p:nvSpPr>
          <p:cNvPr id="27651" name="Rectangle 59"/>
          <p:cNvSpPr>
            <a:spLocks noGrp="1" noChangeArrowheads="1"/>
          </p:cNvSpPr>
          <p:nvPr>
            <p:ph type="title"/>
          </p:nvPr>
        </p:nvSpPr>
        <p:spPr>
          <a:xfrm>
            <a:off x="1763713" y="260350"/>
            <a:ext cx="5688012" cy="720725"/>
          </a:xfrm>
          <a:noFill/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00FF"/>
                </a:solidFill>
                <a:ea typeface="華康新儷粗黑" charset="-120"/>
              </a:rPr>
              <a:t>Developments</a:t>
            </a:r>
          </a:p>
        </p:txBody>
      </p:sp>
      <p:sp>
        <p:nvSpPr>
          <p:cNvPr id="62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3203575" y="6237288"/>
            <a:ext cx="2895600" cy="620712"/>
          </a:xfrm>
        </p:spPr>
        <p:txBody>
          <a:bodyPr lIns="91440" tIns="45720" rIns="91440" bIns="45720" rtlCol="0" anchor="ctr"/>
          <a:lstStyle/>
          <a:p>
            <a:pPr algn="ctr" defTabSz="762000">
              <a:defRPr/>
            </a:pPr>
            <a:r>
              <a:rPr lang="zh-TW" alt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平等機會委員會</a:t>
            </a:r>
          </a:p>
          <a:p>
            <a:pPr algn="ctr" defTabSz="762000">
              <a:defRPr/>
            </a:pPr>
            <a:r>
              <a:rPr lang="en-US" altLang="zh-TW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EQUAL OPPORTUNITIES COMMISSION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647700"/>
          </a:xfrm>
          <a:noFill/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00FF"/>
                </a:solidFill>
                <a:ea typeface="華康新儷粗黑" charset="-120"/>
              </a:rPr>
              <a:t>Advice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28800"/>
            <a:ext cx="7620000" cy="3886200"/>
          </a:xfrm>
          <a:noFill/>
        </p:spPr>
        <p:txBody>
          <a:bodyPr/>
          <a:lstStyle/>
          <a:p>
            <a:pPr marL="457200" indent="-457200" eaLnBrk="1" hangingPunct="1"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Consider accessibility issues at designing stage</a:t>
            </a:r>
          </a:p>
          <a:p>
            <a:pPr marL="457200" indent="-457200" eaLnBrk="1" hangingPunct="1"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Audit existing websites</a:t>
            </a:r>
          </a:p>
          <a:p>
            <a:pPr marL="457200" indent="-457200" eaLnBrk="1" hangingPunct="1"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Improve accessibility</a:t>
            </a:r>
          </a:p>
          <a:p>
            <a:pPr marL="457200" indent="-457200" eaLnBrk="1" hangingPunct="1"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Set performance standards </a:t>
            </a:r>
          </a:p>
          <a:p>
            <a:pPr marL="457200" indent="-457200" eaLnBrk="1" hangingPunct="1"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Consult users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3203575" y="6237288"/>
            <a:ext cx="2895600" cy="620712"/>
          </a:xfrm>
        </p:spPr>
        <p:txBody>
          <a:bodyPr lIns="91440" tIns="45720" rIns="91440" bIns="45720" rtlCol="0" anchor="ctr"/>
          <a:lstStyle/>
          <a:p>
            <a:pPr algn="ctr" defTabSz="762000">
              <a:defRPr/>
            </a:pPr>
            <a:r>
              <a:rPr lang="zh-TW" alt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平等機會委員會</a:t>
            </a:r>
          </a:p>
          <a:p>
            <a:pPr algn="ctr" defTabSz="762000">
              <a:defRPr/>
            </a:pPr>
            <a:r>
              <a:rPr lang="en-US" altLang="zh-TW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 OPPORTUNITIES COMMISSION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9795" y="3717032"/>
            <a:ext cx="2070250" cy="15788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67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534400" cy="719138"/>
          </a:xfrm>
          <a:noFill/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00FF"/>
                </a:solidFill>
                <a:ea typeface="華康新儷粗黑" charset="-120"/>
              </a:rPr>
              <a:t>Why Equal Access?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1989138"/>
            <a:ext cx="7086600" cy="3733800"/>
          </a:xfrm>
          <a:noFill/>
        </p:spPr>
        <p:txBody>
          <a:bodyPr/>
          <a:lstStyle/>
          <a:p>
            <a:pPr marL="533400" indent="-533400" eaLnBrk="1" hangingPunct="1">
              <a:spcAft>
                <a:spcPct val="10000"/>
              </a:spcAft>
              <a:buFont typeface="Wingdings 2" pitchFamily="18" charset="2"/>
              <a:buNone/>
            </a:pPr>
            <a:r>
              <a:rPr lang="en-US" altLang="zh-TW" sz="2800" smtClean="0">
                <a:latin typeface="Calibri" pitchFamily="34" charset="0"/>
              </a:rPr>
              <a:t>1)  Fairness </a:t>
            </a:r>
          </a:p>
          <a:p>
            <a:pPr marL="533400" indent="-533400" eaLnBrk="1" hangingPunct="1">
              <a:spcAft>
                <a:spcPct val="10000"/>
              </a:spcAft>
              <a:buFont typeface="Wingdings 2" pitchFamily="18" charset="2"/>
              <a:buNone/>
            </a:pPr>
            <a:r>
              <a:rPr lang="en-US" altLang="zh-TW" sz="2800" smtClean="0">
                <a:latin typeface="Calibri" pitchFamily="34" charset="0"/>
              </a:rPr>
              <a:t>2)  Corporate social responsibility</a:t>
            </a:r>
          </a:p>
          <a:p>
            <a:pPr marL="533400" indent="-533400" eaLnBrk="1" hangingPunct="1">
              <a:spcAft>
                <a:spcPct val="10000"/>
              </a:spcAft>
              <a:buFont typeface="Wingdings 2" pitchFamily="18" charset="2"/>
              <a:buNone/>
            </a:pPr>
            <a:r>
              <a:rPr lang="en-US" altLang="zh-TW" sz="2800" smtClean="0">
                <a:latin typeface="Calibri" pitchFamily="34" charset="0"/>
              </a:rPr>
              <a:t>3)  Make sound business sense</a:t>
            </a:r>
          </a:p>
          <a:p>
            <a:pPr marL="533400" indent="-533400" eaLnBrk="1" hangingPunct="1">
              <a:spcAft>
                <a:spcPct val="10000"/>
              </a:spcAft>
              <a:buFont typeface="Wingdings 2" pitchFamily="18" charset="2"/>
              <a:buNone/>
            </a:pPr>
            <a:r>
              <a:rPr lang="en-US" altLang="zh-TW" sz="2800" smtClean="0">
                <a:latin typeface="Calibri" pitchFamily="34" charset="0"/>
              </a:rPr>
              <a:t>4)  Legal requirement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3203575" y="6237288"/>
            <a:ext cx="2895600" cy="620712"/>
          </a:xfrm>
        </p:spPr>
        <p:txBody>
          <a:bodyPr lIns="91440" tIns="45720" rIns="91440" bIns="45720" rtlCol="0" anchor="ctr"/>
          <a:lstStyle/>
          <a:p>
            <a:pPr algn="ctr" defTabSz="762000">
              <a:defRPr/>
            </a:pPr>
            <a:r>
              <a:rPr lang="zh-TW" alt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平等機會委員會</a:t>
            </a:r>
          </a:p>
          <a:p>
            <a:pPr algn="ctr" defTabSz="762000">
              <a:defRPr/>
            </a:pPr>
            <a:r>
              <a:rPr lang="en-US" altLang="zh-TW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 OPPORTUNITIES COMMISSION</a:t>
            </a: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509120"/>
            <a:ext cx="2259405" cy="1368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89138"/>
            <a:ext cx="8229600" cy="2087562"/>
          </a:xfrm>
          <a:noFill/>
        </p:spPr>
        <p:txBody>
          <a:bodyPr/>
          <a:lstStyle/>
          <a:p>
            <a:pPr eaLnBrk="1" hangingPunct="1"/>
            <a:r>
              <a:rPr lang="en-US" altLang="zh-TW" sz="6000" b="1" smtClean="0">
                <a:solidFill>
                  <a:srgbClr val="0000FF"/>
                </a:solidFill>
                <a:ea typeface="華康新儷粗黑" charset="-120"/>
              </a:rPr>
              <a:t>Thank you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3203575" y="6237288"/>
            <a:ext cx="2895600" cy="620712"/>
          </a:xfrm>
        </p:spPr>
        <p:txBody>
          <a:bodyPr lIns="91440" tIns="45720" rIns="91440" bIns="45720" rtlCol="0" anchor="ctr"/>
          <a:lstStyle/>
          <a:p>
            <a:pPr algn="ctr" defTabSz="762000">
              <a:defRPr/>
            </a:pPr>
            <a:r>
              <a:rPr lang="zh-TW" alt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平等機會委員會</a:t>
            </a:r>
          </a:p>
          <a:p>
            <a:pPr algn="ctr" defTabSz="762000">
              <a:defRPr/>
            </a:pPr>
            <a:r>
              <a:rPr lang="en-US" altLang="zh-TW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 OPPORTUNITIES COMMISSION</a:t>
            </a: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34400" cy="863600"/>
          </a:xfrm>
          <a:noFill/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00FF"/>
                </a:solidFill>
                <a:ea typeface="華康新儷粗黑" charset="-120"/>
              </a:rPr>
              <a:t>Some Basic Concepts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524000"/>
            <a:ext cx="8058150" cy="50292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zh-TW" sz="2300" b="1" smtClean="0">
                <a:solidFill>
                  <a:srgbClr val="FF0000"/>
                </a:solidFill>
                <a:latin typeface="Calibri" pitchFamily="34" charset="0"/>
                <a:ea typeface="Arial Unicode MS" pitchFamily="34" charset="-120"/>
                <a:cs typeface="Times New Roman" pitchFamily="18" charset="0"/>
              </a:rPr>
              <a:t>Impairment </a:t>
            </a:r>
            <a:r>
              <a:rPr lang="en-US" altLang="zh-TW" sz="2300" b="1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300" b="1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  <a:cs typeface="Times New Roman" pitchFamily="18" charset="0"/>
              </a:rPr>
              <a:t>缺損</a:t>
            </a:r>
            <a:r>
              <a:rPr lang="en-US" altLang="zh-TW" sz="2300" b="1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zh-TW" sz="2300" smtClean="0">
                <a:latin typeface="Calibri" pitchFamily="34" charset="0"/>
                <a:cs typeface="Times New Roman" pitchFamily="18" charset="0"/>
              </a:rPr>
              <a:t>Any loss or abnormality of psychological, physiological, or</a:t>
            </a:r>
          </a:p>
          <a:p>
            <a:pPr algn="just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zh-TW" sz="2300" smtClean="0">
                <a:latin typeface="Calibri" pitchFamily="34" charset="0"/>
                <a:cs typeface="Times New Roman" pitchFamily="18" charset="0"/>
              </a:rPr>
              <a:t>anatomical structure or function.</a:t>
            </a:r>
            <a:endParaRPr lang="en-US" altLang="zh-TW" sz="2300" b="1" smtClean="0">
              <a:solidFill>
                <a:srgbClr val="FF0000"/>
              </a:solidFill>
              <a:latin typeface="Calibri" pitchFamily="34" charset="0"/>
              <a:ea typeface="Arial Unicode MS" pitchFamily="34" charset="-120"/>
              <a:cs typeface="Arial Unicode MS" pitchFamily="34" charset="-120"/>
            </a:endParaRPr>
          </a:p>
          <a:p>
            <a:pPr algn="just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zh-TW" sz="2300" b="1" smtClean="0">
                <a:solidFill>
                  <a:srgbClr val="FF0000"/>
                </a:solidFill>
                <a:latin typeface="Calibri" pitchFamily="34" charset="0"/>
                <a:ea typeface="Arial Unicode MS" pitchFamily="34" charset="-120"/>
                <a:cs typeface="Arial Unicode MS" pitchFamily="34" charset="-120"/>
              </a:rPr>
              <a:t>Disability </a:t>
            </a:r>
            <a:r>
              <a:rPr lang="en-US" altLang="zh-TW" sz="2300" b="1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(</a:t>
            </a:r>
            <a:r>
              <a:rPr lang="zh-TW" altLang="en-US" sz="2300" b="1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殘疾</a:t>
            </a:r>
            <a:r>
              <a:rPr lang="en-US" altLang="zh-TW" sz="2300" b="1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)</a:t>
            </a:r>
          </a:p>
          <a:p>
            <a:pPr algn="just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zh-TW" sz="2300" smtClean="0">
                <a:latin typeface="Calibri" pitchFamily="34" charset="0"/>
                <a:cs typeface="Times New Roman" pitchFamily="18" charset="0"/>
              </a:rPr>
              <a:t>Any restriction or lack of ability to perform an activity in the </a:t>
            </a:r>
          </a:p>
          <a:p>
            <a:pPr algn="just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zh-TW" sz="2300" smtClean="0">
                <a:latin typeface="Calibri" pitchFamily="34" charset="0"/>
                <a:cs typeface="Times New Roman" pitchFamily="18" charset="0"/>
              </a:rPr>
              <a:t>manner or within the range considered normal for a human being.</a:t>
            </a:r>
            <a:endParaRPr lang="en-US" altLang="zh-TW" sz="2300" smtClean="0">
              <a:solidFill>
                <a:srgbClr val="FF0000"/>
              </a:solidFill>
              <a:latin typeface="Calibri" pitchFamily="34" charset="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zh-TW" sz="2300" b="1" smtClean="0">
                <a:solidFill>
                  <a:srgbClr val="FF0000"/>
                </a:solidFill>
                <a:latin typeface="Calibri" pitchFamily="34" charset="0"/>
                <a:ea typeface="Arial Unicode MS" pitchFamily="34" charset="-120"/>
                <a:cs typeface="Arial Unicode MS" pitchFamily="34" charset="-120"/>
              </a:rPr>
              <a:t>Handicap </a:t>
            </a:r>
            <a:r>
              <a:rPr lang="en-US" altLang="zh-TW" sz="2300" b="1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(</a:t>
            </a:r>
            <a:r>
              <a:rPr lang="zh-TW" altLang="en-US" sz="2300" b="1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障礙</a:t>
            </a:r>
            <a:r>
              <a:rPr lang="en-US" altLang="zh-TW" sz="2300" b="1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)</a:t>
            </a:r>
          </a:p>
          <a:p>
            <a:pPr algn="just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zh-TW" sz="2300" smtClean="0">
                <a:latin typeface="Calibri" pitchFamily="34" charset="0"/>
                <a:cs typeface="Times New Roman" pitchFamily="18" charset="0"/>
              </a:rPr>
              <a:t>A </a:t>
            </a:r>
            <a:r>
              <a:rPr lang="en-US" altLang="zh-TW" sz="2300" u="sng" smtClean="0">
                <a:latin typeface="Calibri" pitchFamily="34" charset="0"/>
                <a:cs typeface="Times New Roman" pitchFamily="18" charset="0"/>
              </a:rPr>
              <a:t>disadvantage</a:t>
            </a:r>
            <a:r>
              <a:rPr lang="en-US" altLang="zh-TW" sz="2300" smtClean="0">
                <a:latin typeface="Calibri" pitchFamily="34" charset="0"/>
                <a:cs typeface="Times New Roman" pitchFamily="18" charset="0"/>
              </a:rPr>
              <a:t> for a given individual, resulting from an </a:t>
            </a:r>
          </a:p>
          <a:p>
            <a:pPr algn="just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zh-TW" sz="2300" smtClean="0">
                <a:latin typeface="Calibri" pitchFamily="34" charset="0"/>
                <a:cs typeface="Times New Roman" pitchFamily="18" charset="0"/>
              </a:rPr>
              <a:t>impairment or disability, that limits or prevents the fulfillment of a </a:t>
            </a:r>
          </a:p>
          <a:p>
            <a:pPr algn="just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zh-TW" sz="2300" smtClean="0">
                <a:latin typeface="Calibri" pitchFamily="34" charset="0"/>
                <a:cs typeface="Times New Roman" pitchFamily="18" charset="0"/>
              </a:rPr>
              <a:t>role that is normal, </a:t>
            </a:r>
            <a:r>
              <a:rPr lang="en-US" altLang="zh-TW" sz="2300" u="sng" smtClean="0">
                <a:latin typeface="Calibri" pitchFamily="34" charset="0"/>
                <a:cs typeface="Times New Roman" pitchFamily="18" charset="0"/>
              </a:rPr>
              <a:t>depending on age, sex, social and cultural </a:t>
            </a:r>
          </a:p>
          <a:p>
            <a:pPr algn="just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zh-TW" sz="2300" u="sng" smtClean="0">
                <a:latin typeface="Calibri" pitchFamily="34" charset="0"/>
                <a:cs typeface="Times New Roman" pitchFamily="18" charset="0"/>
              </a:rPr>
              <a:t>factors</a:t>
            </a:r>
            <a:r>
              <a:rPr lang="en-US" altLang="zh-TW" sz="2300" smtClean="0">
                <a:latin typeface="Calibri" pitchFamily="34" charset="0"/>
                <a:cs typeface="Times New Roman" pitchFamily="18" charset="0"/>
              </a:rPr>
              <a:t>, for that individual.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3203575" y="6237288"/>
            <a:ext cx="2895600" cy="620712"/>
          </a:xfrm>
        </p:spPr>
        <p:txBody>
          <a:bodyPr lIns="91440" tIns="45720" rIns="91440" bIns="45720" rtlCol="0" anchor="ctr"/>
          <a:lstStyle/>
          <a:p>
            <a:pPr algn="ctr" defTabSz="762000">
              <a:defRPr/>
            </a:pPr>
            <a:r>
              <a:rPr lang="zh-TW" alt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平等機會委員會</a:t>
            </a:r>
          </a:p>
          <a:p>
            <a:pPr algn="ctr" defTabSz="762000">
              <a:defRPr/>
            </a:pPr>
            <a:r>
              <a:rPr lang="en-US" altLang="zh-TW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 OPPORTUNITIES COMMISSION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7848600" cy="4464050"/>
          </a:xfrm>
          <a:noFill/>
        </p:spPr>
        <p:txBody>
          <a:bodyPr/>
          <a:lstStyle/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altLang="zh-TW" b="1" smtClean="0">
                <a:solidFill>
                  <a:srgbClr val="FF0000"/>
                </a:solidFill>
                <a:latin typeface="Calibri" pitchFamily="34" charset="0"/>
                <a:ea typeface="Arial Unicode MS" pitchFamily="34" charset="-120"/>
                <a:cs typeface="Arial Unicode MS" pitchFamily="34" charset="-120"/>
              </a:rPr>
              <a:t>Equ</a:t>
            </a:r>
            <a:r>
              <a:rPr lang="en-US" altLang="zh-TW" b="1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alization of opportunities</a:t>
            </a:r>
          </a:p>
          <a:p>
            <a:pPr algn="just" eaLnBrk="1" hangingPunct="1">
              <a:spcAft>
                <a:spcPct val="20000"/>
              </a:spcAft>
              <a:buFontTx/>
              <a:buNone/>
            </a:pPr>
            <a:r>
              <a:rPr lang="en-US" altLang="zh-TW" smtClean="0">
                <a:latin typeface="Calibri" pitchFamily="34" charset="0"/>
                <a:cs typeface="Arial" pitchFamily="34" charset="0"/>
              </a:rPr>
              <a:t>The process through which the general system of </a:t>
            </a:r>
          </a:p>
          <a:p>
            <a:pPr algn="just" eaLnBrk="1" hangingPunct="1">
              <a:spcAft>
                <a:spcPct val="20000"/>
              </a:spcAft>
              <a:buFontTx/>
              <a:buNone/>
            </a:pPr>
            <a:r>
              <a:rPr lang="en-US" altLang="zh-TW" smtClean="0">
                <a:latin typeface="Calibri" pitchFamily="34" charset="0"/>
                <a:cs typeface="Arial" pitchFamily="34" charset="0"/>
              </a:rPr>
              <a:t>society, such as the physical and cultural environment </a:t>
            </a:r>
          </a:p>
          <a:p>
            <a:pPr algn="just" eaLnBrk="1" hangingPunct="1">
              <a:spcAft>
                <a:spcPct val="20000"/>
              </a:spcAft>
              <a:buFontTx/>
              <a:buNone/>
            </a:pPr>
            <a:r>
              <a:rPr lang="en-US" altLang="zh-TW" smtClean="0">
                <a:latin typeface="Calibri" pitchFamily="34" charset="0"/>
                <a:cs typeface="Arial" pitchFamily="34" charset="0"/>
              </a:rPr>
              <a:t>(e.g. housing, transportation, healthcare, ICT, </a:t>
            </a:r>
          </a:p>
          <a:p>
            <a:pPr algn="just" eaLnBrk="1" hangingPunct="1">
              <a:spcAft>
                <a:spcPct val="20000"/>
              </a:spcAft>
              <a:buFontTx/>
              <a:buNone/>
            </a:pPr>
            <a:r>
              <a:rPr lang="en-US" altLang="zh-TW" smtClean="0">
                <a:latin typeface="Calibri" pitchFamily="34" charset="0"/>
                <a:cs typeface="Arial" pitchFamily="34" charset="0"/>
              </a:rPr>
              <a:t>education, work opportunities, recreational facilities </a:t>
            </a:r>
          </a:p>
          <a:p>
            <a:pPr algn="just" eaLnBrk="1" hangingPunct="1">
              <a:spcAft>
                <a:spcPct val="20000"/>
              </a:spcAft>
              <a:buFontTx/>
              <a:buNone/>
            </a:pPr>
            <a:r>
              <a:rPr lang="en-US" altLang="zh-TW" smtClean="0">
                <a:latin typeface="Calibri" pitchFamily="34" charset="0"/>
                <a:cs typeface="Arial" pitchFamily="34" charset="0"/>
              </a:rPr>
              <a:t>and social life, etc.) are </a:t>
            </a:r>
            <a:r>
              <a:rPr lang="en-US" altLang="zh-TW" u="sng" smtClean="0">
                <a:latin typeface="Calibri" pitchFamily="34" charset="0"/>
                <a:cs typeface="Arial" pitchFamily="34" charset="0"/>
              </a:rPr>
              <a:t>made accessible to all</a:t>
            </a:r>
            <a:r>
              <a:rPr lang="en-US" altLang="zh-TW" smtClean="0">
                <a:latin typeface="Calibri" pitchFamily="34" charset="0"/>
                <a:cs typeface="Arial" pitchFamily="34" charset="0"/>
              </a:rPr>
              <a:t>.</a:t>
            </a:r>
            <a:endParaRPr lang="en-US" altLang="zh-TW" smtClean="0">
              <a:latin typeface="Calibri" pitchFamily="34" charset="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3203575" y="6237288"/>
            <a:ext cx="2895600" cy="620712"/>
          </a:xfrm>
        </p:spPr>
        <p:txBody>
          <a:bodyPr lIns="91440" tIns="45720" rIns="91440" bIns="45720" rtlCol="0" anchor="ctr"/>
          <a:lstStyle/>
          <a:p>
            <a:pPr algn="ctr" defTabSz="762000">
              <a:defRPr/>
            </a:pPr>
            <a:r>
              <a:rPr lang="zh-TW" alt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平等機會委員會</a:t>
            </a:r>
          </a:p>
          <a:p>
            <a:pPr algn="ctr" defTabSz="762000">
              <a:defRPr/>
            </a:pPr>
            <a:r>
              <a:rPr lang="en-US" altLang="zh-TW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 OPPORTUNITIES COMMISSION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0825" y="188913"/>
            <a:ext cx="8534400" cy="863600"/>
          </a:xfrm>
          <a:prstGeom prst="rect">
            <a:avLst/>
          </a:prstGeom>
          <a:noFill/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en-US" altLang="zh-TW" sz="3200" b="1" dirty="0">
                <a:solidFill>
                  <a:srgbClr val="0000FF"/>
                </a:solidFill>
                <a:latin typeface="+mj-lt"/>
                <a:ea typeface="華康新儷粗黑" charset="-120"/>
                <a:cs typeface="+mj-cs"/>
              </a:rPr>
              <a:t>Some Basic Concepts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147050" cy="863600"/>
          </a:xfrm>
          <a:noFill/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00FF"/>
                </a:solidFill>
                <a:ea typeface="華康新儷粗黑" charset="-120"/>
              </a:rPr>
              <a:t>Examples of Barrier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773238"/>
            <a:ext cx="7704137" cy="446405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b="1" smtClean="0">
                <a:solidFill>
                  <a:srgbClr val="FF0000"/>
                </a:solidFill>
                <a:latin typeface="Calibri" pitchFamily="34" charset="0"/>
              </a:rPr>
              <a:t> Blind</a:t>
            </a:r>
            <a:r>
              <a:rPr lang="en-US" altLang="zh-TW" smtClean="0">
                <a:latin typeface="Calibri" pitchFamily="34" charset="0"/>
              </a:rPr>
              <a:t> – text readers &amp; Braille output devices   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 2" pitchFamily="18" charset="2"/>
              <a:buNone/>
            </a:pPr>
            <a:r>
              <a:rPr lang="en-US" altLang="zh-TW" smtClean="0">
                <a:latin typeface="Calibri" pitchFamily="34" charset="0"/>
              </a:rPr>
              <a:t>	 cannot read information presented in graphic or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 2" pitchFamily="18" charset="2"/>
              <a:buNone/>
            </a:pPr>
            <a:r>
              <a:rPr lang="en-US" altLang="zh-TW" smtClean="0">
                <a:latin typeface="Calibri" pitchFamily="34" charset="0"/>
              </a:rPr>
              <a:t>	 photographic format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b="1" smtClean="0">
                <a:solidFill>
                  <a:srgbClr val="FF0000"/>
                </a:solidFill>
                <a:latin typeface="Calibri" pitchFamily="34" charset="0"/>
              </a:rPr>
              <a:t> Low vision </a:t>
            </a:r>
            <a:r>
              <a:rPr lang="en-US" altLang="zh-TW" smtClean="0">
                <a:latin typeface="Calibri" pitchFamily="34" charset="0"/>
              </a:rPr>
              <a:t>– cannot read small fonts and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 2" pitchFamily="18" charset="2"/>
              <a:buNone/>
            </a:pPr>
            <a:r>
              <a:rPr lang="en-US" altLang="zh-TW" smtClean="0">
                <a:latin typeface="Calibri" pitchFamily="34" charset="0"/>
              </a:rPr>
              <a:t>	 low-contrast materials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b="1" smtClean="0">
                <a:solidFill>
                  <a:srgbClr val="FF0000"/>
                </a:solidFill>
                <a:latin typeface="Calibri" pitchFamily="34" charset="0"/>
              </a:rPr>
              <a:t> Hearing impaired </a:t>
            </a:r>
            <a:r>
              <a:rPr lang="en-US" altLang="zh-TW" smtClean="0">
                <a:latin typeface="Calibri" pitchFamily="34" charset="0"/>
              </a:rPr>
              <a:t>– cannot access materials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 2" pitchFamily="18" charset="2"/>
              <a:buNone/>
            </a:pPr>
            <a:r>
              <a:rPr lang="en-US" altLang="zh-TW" smtClean="0">
                <a:latin typeface="Calibri" pitchFamily="34" charset="0"/>
              </a:rPr>
              <a:t>	 available in audio format only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3203575" y="6237288"/>
            <a:ext cx="2895600" cy="620712"/>
          </a:xfrm>
        </p:spPr>
        <p:txBody>
          <a:bodyPr lIns="91440" tIns="45720" rIns="91440" bIns="45720" rtlCol="0" anchor="ctr"/>
          <a:lstStyle/>
          <a:p>
            <a:pPr algn="ctr" defTabSz="762000">
              <a:defRPr/>
            </a:pPr>
            <a:r>
              <a:rPr lang="zh-TW" alt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平等機會委員會</a:t>
            </a:r>
          </a:p>
          <a:p>
            <a:pPr algn="ctr" defTabSz="762000">
              <a:defRPr/>
            </a:pPr>
            <a:r>
              <a:rPr lang="en-US" altLang="zh-TW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 OPPORTUNITIES COMMISSION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077200" cy="863600"/>
          </a:xfrm>
          <a:noFill/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00FF"/>
                </a:solidFill>
                <a:ea typeface="華康新儷粗黑" charset="-120"/>
              </a:rPr>
              <a:t>       Other Considerations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11350"/>
            <a:ext cx="7920037" cy="4325938"/>
          </a:xfrm>
          <a:noFill/>
        </p:spPr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People with disabilities (PWD) have, on average,  	    higher unemployment rate and lower incomes.</a:t>
            </a:r>
          </a:p>
          <a:p>
            <a:pPr algn="just"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PWD may not have access to the most updated equipment and software.  </a:t>
            </a:r>
          </a:p>
          <a:p>
            <a:pPr algn="just"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So, even if access is technically possible, a page may not provide reasonable access in practice for PWD and other low income groups. (e.g. aged, poor, ethnic minorities, etc)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3203575" y="6237288"/>
            <a:ext cx="2895600" cy="620712"/>
          </a:xfrm>
        </p:spPr>
        <p:txBody>
          <a:bodyPr lIns="91440" tIns="45720" rIns="91440" bIns="45720" rtlCol="0" anchor="ctr"/>
          <a:lstStyle/>
          <a:p>
            <a:pPr algn="ctr" defTabSz="762000">
              <a:defRPr/>
            </a:pPr>
            <a:r>
              <a:rPr lang="zh-TW" alt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平等機會委員會</a:t>
            </a:r>
          </a:p>
          <a:p>
            <a:pPr algn="ctr" defTabSz="762000">
              <a:defRPr/>
            </a:pPr>
            <a:r>
              <a:rPr lang="en-US" altLang="zh-TW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 OPPORTUNITIES COMMISSION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29600" cy="863600"/>
          </a:xfrm>
          <a:noFill/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00FF"/>
                </a:solidFill>
                <a:ea typeface="華康新儷粗黑" charset="-120"/>
              </a:rPr>
              <a:t>       Sound Business Sense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05000"/>
            <a:ext cx="7905750" cy="4495800"/>
          </a:xfrm>
          <a:noFill/>
        </p:spPr>
        <p:txBody>
          <a:bodyPr/>
          <a:lstStyle/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Large number of PWD</a:t>
            </a:r>
          </a:p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Aging population </a:t>
            </a:r>
          </a:p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More people can buy products from you</a:t>
            </a:r>
          </a:p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Develop brand loyalty</a:t>
            </a:r>
          </a:p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Customers win, retailers win and shareholders win</a:t>
            </a:r>
          </a:p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l"/>
            </a:pPr>
            <a:r>
              <a:rPr lang="en-US" altLang="zh-TW" smtClean="0">
                <a:latin typeface="Calibri" pitchFamily="34" charset="0"/>
              </a:rPr>
              <a:t>Avoid unnecessary law suits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3203575" y="6237288"/>
            <a:ext cx="2895600" cy="620712"/>
          </a:xfrm>
        </p:spPr>
        <p:txBody>
          <a:bodyPr lIns="91440" tIns="45720" rIns="91440" bIns="45720" rtlCol="0" anchor="ctr"/>
          <a:lstStyle/>
          <a:p>
            <a:pPr algn="ctr" defTabSz="762000">
              <a:defRPr/>
            </a:pPr>
            <a:r>
              <a:rPr lang="zh-TW" alt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平等機會委員會</a:t>
            </a:r>
          </a:p>
          <a:p>
            <a:pPr algn="ctr" defTabSz="762000">
              <a:defRPr/>
            </a:pPr>
            <a:r>
              <a:rPr lang="en-US" altLang="zh-TW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 OPPORTUNITIES COMMISSION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29600" cy="863600"/>
          </a:xfrm>
          <a:noFill/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00FF"/>
                </a:solidFill>
              </a:rPr>
              <a:t>       Disability Discrimination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773238"/>
            <a:ext cx="7345363" cy="475138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zh-TW" b="1" smtClean="0">
                <a:solidFill>
                  <a:srgbClr val="FF0000"/>
                </a:solidFill>
                <a:latin typeface="Calibri" pitchFamily="34" charset="0"/>
              </a:rPr>
              <a:t>Direct Discrimination</a:t>
            </a:r>
            <a:endParaRPr lang="en-US" altLang="zh-TW" b="1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zh-TW" smtClean="0">
                <a:latin typeface="Calibri" pitchFamily="34" charset="0"/>
              </a:rPr>
              <a:t>Less favourable treatment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zh-TW" smtClean="0">
                <a:latin typeface="Calibri" pitchFamily="34" charset="0"/>
              </a:rPr>
              <a:t>On the ground of disability</a:t>
            </a:r>
            <a:endParaRPr lang="en-US" altLang="zh-TW" b="1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spcAft>
                <a:spcPct val="20000"/>
              </a:spcAft>
              <a:buFontTx/>
              <a:buNone/>
            </a:pPr>
            <a:r>
              <a:rPr lang="en-US" altLang="zh-TW" b="1" smtClean="0">
                <a:solidFill>
                  <a:srgbClr val="FF0000"/>
                </a:solidFill>
                <a:latin typeface="Calibri" pitchFamily="34" charset="0"/>
              </a:rPr>
              <a:t>Indirect Discrimination</a:t>
            </a:r>
            <a:endParaRPr lang="en-US" altLang="zh-TW" b="1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zh-TW" smtClean="0">
                <a:latin typeface="Calibri" pitchFamily="34" charset="0"/>
              </a:rPr>
              <a:t>Set same requirement / condition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zh-TW" smtClean="0">
                <a:latin typeface="Calibri" pitchFamily="34" charset="0"/>
              </a:rPr>
              <a:t>Not justifiable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zh-TW" smtClean="0">
                <a:latin typeface="Calibri" pitchFamily="34" charset="0"/>
              </a:rPr>
              <a:t>Disparate impact on PWD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3203575" y="6237288"/>
            <a:ext cx="2895600" cy="620712"/>
          </a:xfrm>
        </p:spPr>
        <p:txBody>
          <a:bodyPr lIns="91440" tIns="45720" rIns="91440" bIns="45720" rtlCol="0" anchor="ctr"/>
          <a:lstStyle/>
          <a:p>
            <a:pPr algn="ctr" defTabSz="762000">
              <a:defRPr/>
            </a:pPr>
            <a:r>
              <a:rPr lang="zh-TW" alt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平等機會委員會</a:t>
            </a:r>
          </a:p>
          <a:p>
            <a:pPr algn="ctr" defTabSz="762000">
              <a:defRPr/>
            </a:pPr>
            <a:r>
              <a:rPr lang="en-US" altLang="zh-TW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 OPPORTUNITIES COMMISSION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03350" y="1828800"/>
            <a:ext cx="6192838" cy="42672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b="1" smtClean="0">
                <a:solidFill>
                  <a:srgbClr val="FF0000"/>
                </a:solidFill>
                <a:latin typeface="Calibri" pitchFamily="34" charset="0"/>
              </a:rPr>
              <a:t>Fields covered:</a:t>
            </a:r>
            <a:endParaRPr lang="en-US" altLang="zh-TW" smtClean="0">
              <a:solidFill>
                <a:srgbClr val="FF00FF"/>
              </a:solidFill>
              <a:latin typeface="Calibri" pitchFamily="34" charset="0"/>
            </a:endParaRPr>
          </a:p>
          <a:p>
            <a:pPr eaLnBrk="1" hangingPunct="1">
              <a:spcBef>
                <a:spcPct val="30000"/>
              </a:spcBef>
            </a:pPr>
            <a:r>
              <a:rPr lang="en-US" altLang="zh-TW" smtClean="0">
                <a:latin typeface="Calibri" pitchFamily="34" charset="0"/>
              </a:rPr>
              <a:t> </a:t>
            </a:r>
            <a:r>
              <a:rPr lang="en-US" altLang="zh-TW" u="sng" smtClean="0">
                <a:latin typeface="Calibri" pitchFamily="34" charset="0"/>
              </a:rPr>
              <a:t>Provision of goods, services &amp; facilities</a:t>
            </a:r>
          </a:p>
          <a:p>
            <a:pPr eaLnBrk="1" hangingPunct="1"/>
            <a:r>
              <a:rPr lang="en-US" altLang="zh-TW" smtClean="0">
                <a:latin typeface="Calibri" pitchFamily="34" charset="0"/>
              </a:rPr>
              <a:t> Employment</a:t>
            </a:r>
          </a:p>
          <a:p>
            <a:pPr eaLnBrk="1" hangingPunct="1"/>
            <a:r>
              <a:rPr lang="en-US" altLang="zh-TW" smtClean="0">
                <a:latin typeface="Calibri" pitchFamily="34" charset="0"/>
              </a:rPr>
              <a:t> Education</a:t>
            </a:r>
          </a:p>
          <a:p>
            <a:pPr eaLnBrk="1" hangingPunct="1"/>
            <a:r>
              <a:rPr lang="en-US" altLang="zh-TW" smtClean="0">
                <a:latin typeface="Calibri" pitchFamily="34" charset="0"/>
              </a:rPr>
              <a:t> Government</a:t>
            </a:r>
          </a:p>
          <a:p>
            <a:pPr eaLnBrk="1" hangingPunct="1"/>
            <a:r>
              <a:rPr lang="en-US" altLang="zh-TW" smtClean="0">
                <a:latin typeface="Calibri" pitchFamily="34" charset="0"/>
              </a:rPr>
              <a:t> Access to premises</a:t>
            </a:r>
          </a:p>
          <a:p>
            <a:pPr eaLnBrk="1" hangingPunct="1"/>
            <a:r>
              <a:rPr lang="en-US" altLang="zh-TW" smtClean="0">
                <a:latin typeface="Calibri" pitchFamily="34" charset="0"/>
              </a:rPr>
              <a:t> Clubs &amp; Sporting Activities</a:t>
            </a:r>
          </a:p>
          <a:p>
            <a:pPr eaLnBrk="1" hangingPunct="1"/>
            <a:r>
              <a:rPr lang="en-US" altLang="zh-TW" smtClean="0">
                <a:latin typeface="Calibri" pitchFamily="34" charset="0"/>
              </a:rPr>
              <a:t> Disposal &amp; management of premises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3203575" y="6237288"/>
            <a:ext cx="2895600" cy="620712"/>
          </a:xfrm>
        </p:spPr>
        <p:txBody>
          <a:bodyPr lIns="91440" tIns="45720" rIns="91440" bIns="45720" rtlCol="0" anchor="ctr"/>
          <a:lstStyle/>
          <a:p>
            <a:pPr algn="ctr" defTabSz="762000">
              <a:defRPr/>
            </a:pPr>
            <a:r>
              <a:rPr lang="zh-TW" alt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平等機會委員會</a:t>
            </a:r>
          </a:p>
          <a:p>
            <a:pPr algn="ctr" defTabSz="762000">
              <a:defRPr/>
            </a:pPr>
            <a:r>
              <a:rPr lang="en-US" altLang="zh-TW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 OPPORTUNITIES COMMISSION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29600" cy="863600"/>
          </a:xfrm>
          <a:noFill/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00FF"/>
                </a:solidFill>
              </a:rPr>
              <a:t>       Disability Discrimination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29600" cy="863600"/>
          </a:xfrm>
          <a:noFill/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0000FF"/>
                </a:solidFill>
              </a:rPr>
              <a:t>        Unjustifiable Hardship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828800"/>
            <a:ext cx="6529388" cy="4267200"/>
          </a:xfrm>
          <a:noFill/>
        </p:spPr>
        <p:txBody>
          <a:bodyPr/>
          <a:lstStyle/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altLang="zh-TW" b="1" smtClean="0">
                <a:solidFill>
                  <a:srgbClr val="FF0000"/>
                </a:solidFill>
                <a:latin typeface="Calibri" pitchFamily="34" charset="0"/>
              </a:rPr>
              <a:t>Interpretation</a:t>
            </a:r>
            <a:endParaRPr lang="en-US" altLang="zh-TW" smtClean="0">
              <a:latin typeface="Calibri" pitchFamily="34" charset="0"/>
            </a:endParaRP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zh-TW" smtClean="0">
                <a:latin typeface="Calibri" pitchFamily="34" charset="0"/>
              </a:rPr>
              <a:t>Reasonableness of the accommodation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zh-TW" smtClean="0">
                <a:latin typeface="Calibri" pitchFamily="34" charset="0"/>
              </a:rPr>
              <a:t>Nature of the benefit or detriment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zh-TW" smtClean="0">
                <a:latin typeface="Calibri" pitchFamily="34" charset="0"/>
              </a:rPr>
              <a:t>Effect of the disability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zh-TW" smtClean="0">
                <a:latin typeface="Calibri" pitchFamily="34" charset="0"/>
              </a:rPr>
              <a:t>Financial circumstances</a:t>
            </a:r>
            <a:endParaRPr lang="en-US" altLang="zh-TW" b="1" smtClean="0">
              <a:latin typeface="Calibri" pitchFamily="34" charset="0"/>
            </a:endParaRPr>
          </a:p>
        </p:txBody>
      </p:sp>
      <p:sp>
        <p:nvSpPr>
          <p:cNvPr id="8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3203575" y="6237288"/>
            <a:ext cx="2895600" cy="620712"/>
          </a:xfrm>
        </p:spPr>
        <p:txBody>
          <a:bodyPr lIns="91440" tIns="45720" rIns="91440" bIns="45720" rtlCol="0" anchor="ctr"/>
          <a:lstStyle/>
          <a:p>
            <a:pPr algn="ctr" defTabSz="762000">
              <a:defRPr/>
            </a:pPr>
            <a:r>
              <a:rPr lang="zh-TW" alt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平等機會委員會</a:t>
            </a:r>
          </a:p>
          <a:p>
            <a:pPr algn="ctr" defTabSz="762000">
              <a:defRPr/>
            </a:pPr>
            <a:r>
              <a:rPr lang="en-US" altLang="zh-TW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 OPPORTUNITIES COMMISSION</a:t>
            </a:r>
          </a:p>
        </p:txBody>
      </p:sp>
      <p:graphicFrame>
        <p:nvGraphicFramePr>
          <p:cNvPr id="1026" name="Object 1024"/>
          <p:cNvGraphicFramePr>
            <a:graphicFrameLocks/>
          </p:cNvGraphicFramePr>
          <p:nvPr/>
        </p:nvGraphicFramePr>
        <p:xfrm>
          <a:off x="7451725" y="2492375"/>
          <a:ext cx="573088" cy="568325"/>
        </p:xfrm>
        <a:graphic>
          <a:graphicData uri="http://schemas.openxmlformats.org/presentationml/2006/ole">
            <p:oleObj spid="_x0000_s1026" name="多媒體項目" r:id="rId4" imgW="893520" imgH="1002960" progId="MS_ClipArt_Gallery.2">
              <p:embed/>
            </p:oleObj>
          </a:graphicData>
        </a:graphic>
      </p:graphicFrame>
      <p:graphicFrame>
        <p:nvGraphicFramePr>
          <p:cNvPr id="1027" name="Object 8"/>
          <p:cNvGraphicFramePr>
            <a:graphicFrameLocks/>
          </p:cNvGraphicFramePr>
          <p:nvPr/>
        </p:nvGraphicFramePr>
        <p:xfrm>
          <a:off x="7454900" y="3284538"/>
          <a:ext cx="573088" cy="568325"/>
        </p:xfrm>
        <a:graphic>
          <a:graphicData uri="http://schemas.openxmlformats.org/presentationml/2006/ole">
            <p:oleObj spid="_x0000_s1027" name="多媒體項目" r:id="rId5" imgW="893520" imgH="1002960" progId="MS_ClipArt_Gallery.2">
              <p:embed/>
            </p:oleObj>
          </a:graphicData>
        </a:graphic>
      </p:graphicFrame>
      <p:graphicFrame>
        <p:nvGraphicFramePr>
          <p:cNvPr id="1028" name="Object 9"/>
          <p:cNvGraphicFramePr>
            <a:graphicFrameLocks/>
          </p:cNvGraphicFramePr>
          <p:nvPr/>
        </p:nvGraphicFramePr>
        <p:xfrm>
          <a:off x="7451725" y="4011613"/>
          <a:ext cx="573088" cy="568325"/>
        </p:xfrm>
        <a:graphic>
          <a:graphicData uri="http://schemas.openxmlformats.org/presentationml/2006/ole">
            <p:oleObj spid="_x0000_s1028" name="多媒體項目" r:id="rId6" imgW="893520" imgH="1002960" progId="MS_ClipArt_Gallery.2">
              <p:embed/>
            </p:oleObj>
          </a:graphicData>
        </a:graphic>
      </p:graphicFrame>
      <p:graphicFrame>
        <p:nvGraphicFramePr>
          <p:cNvPr id="1029" name="Object 10"/>
          <p:cNvGraphicFramePr>
            <a:graphicFrameLocks/>
          </p:cNvGraphicFramePr>
          <p:nvPr/>
        </p:nvGraphicFramePr>
        <p:xfrm>
          <a:off x="7451725" y="4795838"/>
          <a:ext cx="573088" cy="568325"/>
        </p:xfrm>
        <a:graphic>
          <a:graphicData uri="http://schemas.openxmlformats.org/presentationml/2006/ole">
            <p:oleObj spid="_x0000_s1029" name="多媒體項目" r:id="rId7" imgW="893520" imgH="1002960" progId="MS_ClipArt_Gallery.2">
              <p:embed/>
            </p:oleObj>
          </a:graphicData>
        </a:graphic>
      </p:graphicFrame>
      <p:pic>
        <p:nvPicPr>
          <p:cNvPr id="1033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01013" y="333375"/>
            <a:ext cx="7191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1668</TotalTime>
  <Words>800</Words>
  <Application>Microsoft Office PowerPoint</Application>
  <PresentationFormat>如螢幕大小 (4:3)</PresentationFormat>
  <Paragraphs>178</Paragraphs>
  <Slides>18</Slides>
  <Notes>17</Notes>
  <HiddenSlides>0</HiddenSlides>
  <MMClips>0</MMClips>
  <ScaleCrop>false</ScaleCrop>
  <HeadingPairs>
    <vt:vector size="8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32" baseType="lpstr">
      <vt:lpstr>Arial Narrow</vt:lpstr>
      <vt:lpstr>新細明體</vt:lpstr>
      <vt:lpstr>Arial</vt:lpstr>
      <vt:lpstr>Georgia</vt:lpstr>
      <vt:lpstr>微軟正黑體</vt:lpstr>
      <vt:lpstr>Wingdings 2</vt:lpstr>
      <vt:lpstr>Wingdings</vt:lpstr>
      <vt:lpstr>Times New Roman</vt:lpstr>
      <vt:lpstr>華康新儷粗黑</vt:lpstr>
      <vt:lpstr>Calibri</vt:lpstr>
      <vt:lpstr>Arial Unicode MS</vt:lpstr>
      <vt:lpstr>標楷體</vt:lpstr>
      <vt:lpstr>市鎮</vt:lpstr>
      <vt:lpstr>多媒體項目</vt:lpstr>
      <vt:lpstr>Why  Web Accessibility Necessary?</vt:lpstr>
      <vt:lpstr>Some Basic Concepts</vt:lpstr>
      <vt:lpstr>投影片 3</vt:lpstr>
      <vt:lpstr>Examples of Barrier</vt:lpstr>
      <vt:lpstr>       Other Considerations</vt:lpstr>
      <vt:lpstr>       Sound Business Sense</vt:lpstr>
      <vt:lpstr>       Disability Discrimination</vt:lpstr>
      <vt:lpstr>       Disability Discrimination</vt:lpstr>
      <vt:lpstr>        Unjustifiable Hardship</vt:lpstr>
      <vt:lpstr>        Unjustifiable Hardship</vt:lpstr>
      <vt:lpstr>      Target.com (USA)</vt:lpstr>
      <vt:lpstr>      Target.com (USA)</vt:lpstr>
      <vt:lpstr>            Formal Investigation (UK)</vt:lpstr>
      <vt:lpstr>            Formal Investigation (UK)</vt:lpstr>
      <vt:lpstr>Developments</vt:lpstr>
      <vt:lpstr>Advice</vt:lpstr>
      <vt:lpstr>Why Equal Access?</vt:lpstr>
      <vt:lpstr>Thank you</vt:lpstr>
    </vt:vector>
  </TitlesOfParts>
  <Company>AP'S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Wide Web Access &amp; the Disability Discrimination Ordinance</dc:title>
  <dc:creator>AP</dc:creator>
  <cp:lastModifiedBy>Ryan B CHAN</cp:lastModifiedBy>
  <cp:revision>77</cp:revision>
  <dcterms:created xsi:type="dcterms:W3CDTF">2000-04-21T11:12:28Z</dcterms:created>
  <dcterms:modified xsi:type="dcterms:W3CDTF">2015-11-05T07:55:30Z</dcterms:modified>
</cp:coreProperties>
</file>