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7" r:id="rId1"/>
  </p:sldMasterIdLst>
  <p:notesMasterIdLst>
    <p:notesMasterId r:id="rId24"/>
  </p:notesMasterIdLst>
  <p:handoutMasterIdLst>
    <p:handoutMasterId r:id="rId25"/>
  </p:handoutMasterIdLst>
  <p:sldIdLst>
    <p:sldId id="485" r:id="rId2"/>
    <p:sldId id="647" r:id="rId3"/>
    <p:sldId id="599" r:id="rId4"/>
    <p:sldId id="650" r:id="rId5"/>
    <p:sldId id="651" r:id="rId6"/>
    <p:sldId id="626" r:id="rId7"/>
    <p:sldId id="627" r:id="rId8"/>
    <p:sldId id="630" r:id="rId9"/>
    <p:sldId id="628" r:id="rId10"/>
    <p:sldId id="629" r:id="rId11"/>
    <p:sldId id="644" r:id="rId12"/>
    <p:sldId id="631" r:id="rId13"/>
    <p:sldId id="645" r:id="rId14"/>
    <p:sldId id="635" r:id="rId15"/>
    <p:sldId id="654" r:id="rId16"/>
    <p:sldId id="648" r:id="rId17"/>
    <p:sldId id="659" r:id="rId18"/>
    <p:sldId id="660" r:id="rId19"/>
    <p:sldId id="661" r:id="rId20"/>
    <p:sldId id="649" r:id="rId21"/>
    <p:sldId id="633" r:id="rId22"/>
    <p:sldId id="625" r:id="rId23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064A2"/>
    <a:srgbClr val="6600CC"/>
    <a:srgbClr val="CBCBCB"/>
    <a:srgbClr val="8439BD"/>
    <a:srgbClr val="0000FF"/>
    <a:srgbClr val="CC0099"/>
    <a:srgbClr val="FFFFCC"/>
    <a:srgbClr val="004F8A"/>
    <a:srgbClr val="FFDDDD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45" autoAdjust="0"/>
  </p:normalViewPr>
  <p:slideViewPr>
    <p:cSldViewPr>
      <p:cViewPr varScale="1">
        <p:scale>
          <a:sx n="109" d="100"/>
          <a:sy n="109" d="100"/>
        </p:scale>
        <p:origin x="-16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2601650-1C45-4A2F-A943-AFFD370C13BF}" type="datetimeFigureOut">
              <a:rPr lang="zh-TW" altLang="en-US"/>
              <a:pPr>
                <a:defRPr/>
              </a:pPr>
              <a:t>2014/6/27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F9086EB-3BF3-4F0D-BBD5-F16891CF9B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307C4B-CA7A-41EB-A403-C1556F0895EB}" type="datetimeFigureOut">
              <a:rPr lang="zh-TW" altLang="en-US"/>
              <a:pPr>
                <a:defRPr/>
              </a:pPr>
              <a:t>2014/6/27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D6C9727-8A4A-4226-8AC7-FEBF8AAFD0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US" altLang="zh-TW" smtClean="0"/>
          </a:p>
        </p:txBody>
      </p:sp>
      <p:sp>
        <p:nvSpPr>
          <p:cNvPr id="46084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76C713-843A-4A0F-A73A-36EDD8E43081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kumimoji="0" lang="zh-TW" altLang="en-US" dirty="0">
              <a:cs typeface="+mn-cs"/>
            </a:endParaRPr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469D9B-7B42-4F23-BF1C-96D7458542C8}" type="slidenum">
              <a:rPr lang="zh-TW" altLang="en-US" smtClean="0"/>
              <a:pPr/>
              <a:t>2</a:t>
            </a:fld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79937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kumimoji="0" lang="zh-TW" altLang="en-US" dirty="0">
              <a:cs typeface="+mn-cs"/>
            </a:endParaRPr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469D9B-7B42-4F23-BF1C-96D7458542C8}" type="slidenum">
              <a:rPr lang="zh-TW" altLang="en-US" smtClean="0"/>
              <a:pPr/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B3E2-AE28-47C3-95DB-530B76B301F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B3E2-AE28-47C3-95DB-530B76B301F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kumimoji="0" lang="zh-TW" altLang="en-US" dirty="0">
              <a:cs typeface="+mn-cs"/>
            </a:endParaRPr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469D9B-7B42-4F23-BF1C-96D7458542C8}" type="slidenum">
              <a:rPr lang="zh-TW" altLang="en-US" smtClean="0"/>
              <a:pPr/>
              <a:t>16</a:t>
            </a:fld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79937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kumimoji="0" lang="zh-TW" altLang="en-US" dirty="0">
              <a:cs typeface="+mn-cs"/>
            </a:endParaRPr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469D9B-7B42-4F23-BF1C-96D7458542C8}" type="slidenum">
              <a:rPr lang="zh-TW" altLang="en-US" smtClean="0"/>
              <a:pPr/>
              <a:t>20</a:t>
            </a:fld>
            <a:endParaRPr lang="zh-TW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3799376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zh-TW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0B0F59-2E9F-4657-955D-AACDF42F4F8A}" type="slidenum">
              <a:rPr lang="zh-TW" altLang="en-US" smtClean="0"/>
              <a:pPr/>
              <a:t>22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048375"/>
            <a:ext cx="9144000" cy="836613"/>
          </a:xfrm>
          <a:prstGeom prst="rect">
            <a:avLst/>
          </a:prstGeom>
          <a:gradFill>
            <a:gsLst>
              <a:gs pos="0">
                <a:schemeClr val="bg1">
                  <a:alpha val="74000"/>
                </a:schemeClr>
              </a:gs>
              <a:gs pos="50000">
                <a:schemeClr val="bg1">
                  <a:alpha val="63000"/>
                </a:schemeClr>
              </a:gs>
              <a:gs pos="100000">
                <a:schemeClr val="bg1">
                  <a:alpha val="1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5" name="Picture 1" descr="Logo of OGCI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192838"/>
            <a:ext cx="38560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Users\imysit\Documents\MyConnectFiles\ScreenCapture\imysit@ogcio.gov.hk\imysit@ogcio.gov.hk_20130510_170241.pn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5038" y="6161088"/>
            <a:ext cx="151288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7950" y="-80963"/>
            <a:ext cx="9359900" cy="701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4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3722688"/>
            <a:ext cx="50419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F57BE7C-FB04-4203-9EBD-8320453772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1AEB476-75DD-4CEC-AE56-6A5241CC22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69D1DD16-D822-4F10-9970-7E1F74DB13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6092825"/>
            <a:ext cx="4292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6092825"/>
            <a:ext cx="17192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5"/>
          <p:cNvSpPr txBox="1">
            <a:spLocks/>
          </p:cNvSpPr>
          <p:nvPr userDrawn="1"/>
        </p:nvSpPr>
        <p:spPr>
          <a:xfrm>
            <a:off x="8675688" y="6376988"/>
            <a:ext cx="5143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5B6CD70-1215-40CB-8C58-52A7ECE11031}" type="slidenum">
              <a:rPr lang="zh-TW" altLang="en-US" b="1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zh-TW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C5FD2CD-498E-4EE9-8B0B-212CEDDA1BA7}" type="datetimeFigureOut">
              <a:rPr lang="zh-TW" altLang="en-US"/>
              <a:pPr>
                <a:defRPr/>
              </a:pPr>
              <a:t>2014/6/27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CEDEE82-83BC-40D8-9835-B394C680FA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6092825"/>
            <a:ext cx="4292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14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6092825"/>
            <a:ext cx="17192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5"/>
          <p:cNvSpPr txBox="1">
            <a:spLocks/>
          </p:cNvSpPr>
          <p:nvPr userDrawn="1"/>
        </p:nvSpPr>
        <p:spPr>
          <a:xfrm>
            <a:off x="8675688" y="6376988"/>
            <a:ext cx="5143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BBA0414-5599-4A35-8C5F-65522B8E83C1}" type="slidenum">
              <a:rPr lang="zh-TW" altLang="en-US" b="1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zh-TW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FCE64A1-1444-4999-BD0D-A393E6AFA4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317B55D-5B20-40DA-8F7A-DB8E03E122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D5FA818-F6EE-40D8-B809-CC62856C33F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6A51EE8-FC89-47AB-8531-E0C68772B6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754F93F-25FF-42B3-957F-2CBC3E18E8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BAA38E9-28FC-40A8-BCA3-0418E8DE27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C45FE44-390D-4D2B-9337-031478D8DA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圖片 13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3500" y="6092825"/>
            <a:ext cx="42926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圖片 14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19925" y="6092825"/>
            <a:ext cx="171926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線接點 15"/>
          <p:cNvCxnSpPr>
            <a:cxnSpLocks noChangeShapeType="1"/>
          </p:cNvCxnSpPr>
          <p:nvPr userDrawn="1"/>
        </p:nvCxnSpPr>
        <p:spPr bwMode="auto">
          <a:xfrm>
            <a:off x="755650" y="1268413"/>
            <a:ext cx="7920038" cy="0"/>
          </a:xfrm>
          <a:prstGeom prst="line">
            <a:avLst/>
          </a:prstGeom>
          <a:noFill/>
          <a:ln w="25400">
            <a:solidFill>
              <a:srgbClr val="8064A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0" name="投影片編號版面配置區 5"/>
          <p:cNvSpPr txBox="1">
            <a:spLocks/>
          </p:cNvSpPr>
          <p:nvPr userDrawn="1"/>
        </p:nvSpPr>
        <p:spPr>
          <a:xfrm>
            <a:off x="8675688" y="6376988"/>
            <a:ext cx="51435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099276-5979-4B5B-AA48-F329BA5A7DA0}" type="slidenum">
              <a:rPr lang="zh-TW" altLang="en-US" b="1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zh-TW" altLang="en-US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28" r:id="rId1"/>
    <p:sldLayoutId id="2147487929" r:id="rId2"/>
    <p:sldLayoutId id="2147487930" r:id="rId3"/>
    <p:sldLayoutId id="2147487931" r:id="rId4"/>
    <p:sldLayoutId id="2147487932" r:id="rId5"/>
    <p:sldLayoutId id="2147487933" r:id="rId6"/>
    <p:sldLayoutId id="2147487934" r:id="rId7"/>
    <p:sldLayoutId id="2147487926" r:id="rId8"/>
    <p:sldLayoutId id="2147487935" r:id="rId9"/>
    <p:sldLayoutId id="2147487936" r:id="rId10"/>
    <p:sldLayoutId id="2147487937" r:id="rId11"/>
    <p:sldLayoutId id="2147487938" r:id="rId12"/>
    <p:sldLayoutId id="2147487939" r:id="rId13"/>
    <p:sldLayoutId id="2147487942" r:id="rId14"/>
    <p:sldLayoutId id="2147487927" r:id="rId15"/>
    <p:sldLayoutId id="2147487943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://www.webforall.gov.hk/en/maahandboo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wac@ogcio.gov.hk" TargetMode="External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webforall.gov.hk/" TargetMode="External"/><Relationship Id="rId5" Type="http://schemas.openxmlformats.org/officeDocument/2006/relationships/hyperlink" Target="http://www.webforall.gov.hk/scheme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forall.gov.hk/sche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 txBox="1">
            <a:spLocks/>
          </p:cNvSpPr>
          <p:nvPr/>
        </p:nvSpPr>
        <p:spPr bwMode="auto">
          <a:xfrm>
            <a:off x="-107950" y="950913"/>
            <a:ext cx="93599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en-US" altLang="zh-TW" sz="4000" b="1">
                <a:latin typeface="Calibri" pitchFamily="34" charset="0"/>
              </a:rPr>
              <a:t>Web Accessibility Recognition Scheme</a:t>
            </a:r>
            <a:br>
              <a:rPr kumimoji="0" lang="en-US" altLang="zh-TW" sz="4000" b="1">
                <a:latin typeface="Calibri" pitchFamily="34" charset="0"/>
              </a:rPr>
            </a:br>
            <a:endParaRPr kumimoji="0" lang="zh-TW" altLang="en-US" sz="4000" b="1">
              <a:latin typeface="Calibri" pitchFamily="34" charset="0"/>
            </a:endParaRPr>
          </a:p>
        </p:txBody>
      </p:sp>
      <p:sp>
        <p:nvSpPr>
          <p:cNvPr id="18435" name="副標題 2"/>
          <p:cNvSpPr>
            <a:spLocks noGrp="1"/>
          </p:cNvSpPr>
          <p:nvPr>
            <p:ph type="subTitle" idx="1"/>
          </p:nvPr>
        </p:nvSpPr>
        <p:spPr bwMode="auto">
          <a:xfrm>
            <a:off x="-107950" y="620713"/>
            <a:ext cx="93599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en-US" altLang="zh-TW" sz="2300" b="1" dirty="0" smtClean="0">
              <a:solidFill>
                <a:schemeClr val="tx1"/>
              </a:solidFill>
            </a:endParaRPr>
          </a:p>
          <a:p>
            <a:pPr eaLnBrk="1" hangingPunct="1"/>
            <a:endParaRPr kumimoji="0" lang="en-US" altLang="zh-TW" sz="2300" b="1" dirty="0" smtClean="0">
              <a:solidFill>
                <a:schemeClr val="tx1"/>
              </a:solidFill>
            </a:endParaRPr>
          </a:p>
          <a:p>
            <a:pPr eaLnBrk="1" hangingPunct="1"/>
            <a:endParaRPr kumimoji="0" lang="en-US" altLang="zh-TW" sz="2300" b="1" dirty="0" smtClean="0">
              <a:solidFill>
                <a:schemeClr val="tx1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kumimoji="0" lang="en-US" altLang="zh-TW" sz="2300" b="1" dirty="0" smtClean="0">
                <a:solidFill>
                  <a:schemeClr val="tx1"/>
                </a:solidFill>
              </a:rPr>
              <a:t>Ms Joanna Chan, Assistant Systems Manager</a:t>
            </a:r>
          </a:p>
          <a:p>
            <a:pPr eaLnBrk="1" hangingPunct="1">
              <a:spcBef>
                <a:spcPts val="300"/>
              </a:spcBef>
            </a:pPr>
            <a:r>
              <a:rPr kumimoji="0" lang="en-US" altLang="zh-TW" sz="2300" b="1" dirty="0" smtClean="0">
                <a:solidFill>
                  <a:schemeClr val="tx1"/>
                </a:solidFill>
              </a:rPr>
              <a:t>Office of the Government Chief Information Officer</a:t>
            </a:r>
            <a:endParaRPr kumimoji="0" lang="zh-TW" altLang="en-US" sz="2300" b="1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300"/>
              </a:spcBef>
            </a:pPr>
            <a:r>
              <a:rPr kumimoji="0" lang="en-US" altLang="zh-TW" sz="2300" b="1" dirty="0" smtClean="0">
                <a:solidFill>
                  <a:schemeClr val="tx1"/>
                </a:solidFill>
              </a:rPr>
              <a:t>Digital Inclusion Division </a:t>
            </a:r>
          </a:p>
          <a:p>
            <a:pPr eaLnBrk="1" hangingPunct="1">
              <a:spcBef>
                <a:spcPts val="300"/>
              </a:spcBef>
            </a:pPr>
            <a:r>
              <a:rPr kumimoji="0" lang="en-US" altLang="zh-TW" sz="2200" b="1" dirty="0" smtClean="0">
                <a:solidFill>
                  <a:schemeClr val="tx1"/>
                </a:solidFill>
              </a:rPr>
              <a:t>27 June 2014</a:t>
            </a:r>
            <a:endParaRPr kumimoji="0" lang="zh-TW" altLang="en-US" sz="2200" b="1" dirty="0" smtClean="0">
              <a:solidFill>
                <a:schemeClr val="tx1"/>
              </a:solidFill>
            </a:endParaRPr>
          </a:p>
          <a:p>
            <a:pPr algn="r" eaLnBrk="1" hangingPunct="1"/>
            <a:endParaRPr kumimoji="0" lang="en-US" altLang="zh-TW" sz="2400" dirty="0" smtClean="0">
              <a:solidFill>
                <a:srgbClr val="343F3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2244">
            <a:off x="5427793" y="1553655"/>
            <a:ext cx="3050650" cy="43318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>
                <a:latin typeface="+mn-lt"/>
                <a:ea typeface="新細明體" charset="-120"/>
              </a:rPr>
              <a:t>Web Accessibility Recognition Scheme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88032" y="1340768"/>
            <a:ext cx="5436096" cy="830997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14000">
                <a:schemeClr val="accent6">
                  <a:lumMod val="75000"/>
                </a:schemeClr>
              </a:gs>
              <a:gs pos="0">
                <a:schemeClr val="accent6">
                  <a:lumMod val="50000"/>
                  <a:alpha val="0"/>
                </a:schemeClr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pPr marL="216000" indent="-252000" eaLnBrk="0" hangingPunct="0">
              <a:spcBef>
                <a:spcPts val="0"/>
              </a:spcBef>
              <a:buClr>
                <a:srgbClr val="386A42"/>
              </a:buClr>
              <a:buSzPct val="110000"/>
              <a:tabLst>
                <a:tab pos="452438" algn="l"/>
              </a:tabLst>
              <a:defRPr/>
            </a:pPr>
            <a:r>
              <a:rPr lang="en-US" altLang="zh-TW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Advertorials and Booklet Insertion </a:t>
            </a:r>
          </a:p>
          <a:p>
            <a:pPr marL="216000" indent="-252000" eaLnBrk="0" hangingPunct="0">
              <a:spcBef>
                <a:spcPts val="0"/>
              </a:spcBef>
              <a:buClr>
                <a:srgbClr val="386A42"/>
              </a:buClr>
              <a:buSzPct val="110000"/>
              <a:tabLst>
                <a:tab pos="452438" algn="l"/>
              </a:tabLst>
              <a:defRPr/>
            </a:pPr>
            <a:r>
              <a:rPr lang="en-US" altLang="zh-TW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via Newspaper</a:t>
            </a:r>
            <a:endParaRPr lang="zh-TW" alt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9938" name="群組 5"/>
          <p:cNvGrpSpPr>
            <a:grpSpLocks/>
          </p:cNvGrpSpPr>
          <p:nvPr/>
        </p:nvGrpSpPr>
        <p:grpSpPr bwMode="auto">
          <a:xfrm rot="-329372">
            <a:off x="555656" y="2118708"/>
            <a:ext cx="4411735" cy="3988737"/>
            <a:chOff x="323528" y="404664"/>
            <a:chExt cx="5400600" cy="4888905"/>
          </a:xfrm>
        </p:grpSpPr>
        <p:pic>
          <p:nvPicPr>
            <p:cNvPr id="73731" name="Picture 3" descr="T:\DI1\DI11\@Fair\18. WAC\Fair Version\2013-04-15 Oriental Advertorials\Confirmation\WA Advertorial 15 Apri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15" y="403754"/>
              <a:ext cx="3744514" cy="308830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73732" name="Picture 4" descr="T:\DI1\DI11\@Fair\18. WAC\Fair Version\2013-04-15 Oriental Advertorials\Confirmation\WA Advertorial 16 Apri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85226" y="897532"/>
              <a:ext cx="3744514" cy="308830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73730" name="Picture 2" descr="T:\DI1\DI11\@Fair\18. WAC\Fair Version\2013-04-15 Oriental Advertorials\Confirmation\WA Advertorial 18 April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26120" y="1613408"/>
              <a:ext cx="3744514" cy="309014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73733" name="Picture 5" descr="T:\DI1\DI11\@Fair\18. WAC\Fair Version\2013-04-15 Oriental Advertorials\Confirmation\WA Advertorial 17 April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72086" y="2188886"/>
              <a:ext cx="3744514" cy="308830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576064" y="197768"/>
            <a:ext cx="85324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zh-TW" altLang="en-US" sz="3200" b="1" dirty="0" smtClean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5096">
            <a:off x="6023641" y="1749719"/>
            <a:ext cx="2805502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1113">
            <a:off x="3418040" y="1356002"/>
            <a:ext cx="3180197" cy="41478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2386">
            <a:off x="508065" y="1490429"/>
            <a:ext cx="3158297" cy="3816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文字方塊 11"/>
          <p:cNvSpPr txBox="1"/>
          <p:nvPr/>
        </p:nvSpPr>
        <p:spPr>
          <a:xfrm>
            <a:off x="611560" y="5513650"/>
            <a:ext cx="7632848" cy="579646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14000">
                <a:schemeClr val="accent6">
                  <a:lumMod val="75000"/>
                </a:schemeClr>
              </a:gs>
              <a:gs pos="0">
                <a:schemeClr val="accent6">
                  <a:lumMod val="50000"/>
                  <a:alpha val="0"/>
                </a:schemeClr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pPr marL="361950" indent="-361950" eaLnBrk="0" hangingPunct="0">
              <a:lnSpc>
                <a:spcPts val="3800"/>
              </a:lnSpc>
              <a:spcBef>
                <a:spcPts val="1200"/>
              </a:spcBef>
              <a:buClr>
                <a:srgbClr val="386A42"/>
              </a:buClr>
              <a:buSzPct val="110000"/>
              <a:tabLst>
                <a:tab pos="452438" algn="l"/>
              </a:tabLst>
              <a:defRPr/>
            </a:pPr>
            <a:r>
              <a:rPr lang="en-US" altLang="zh-TW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Awardees List</a:t>
            </a:r>
            <a:r>
              <a:rPr lang="zh-TW" altLang="en-US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zh-TW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and Advertorials in Newspapers and Magazine</a:t>
            </a:r>
            <a:endParaRPr lang="zh-TW" altLang="en-US" sz="2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>
                <a:latin typeface="+mn-lt"/>
                <a:ea typeface="新細明體" charset="-120"/>
              </a:rPr>
              <a:t>Web Accessibility Recognition Scheme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813" y="1628626"/>
            <a:ext cx="4511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Radio Interviews photos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14549" r="9273" b="5017"/>
          <a:stretch>
            <a:fillRect/>
          </a:stretch>
        </p:blipFill>
        <p:spPr bwMode="auto">
          <a:xfrm>
            <a:off x="179512" y="2524224"/>
            <a:ext cx="43910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>
                <a:latin typeface="+mn-lt"/>
                <a:ea typeface="新細明體" charset="-120"/>
              </a:rPr>
              <a:t>Web Accessibility Recognition Scheme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23528" y="1625218"/>
            <a:ext cx="3672408" cy="579646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14000">
                <a:schemeClr val="accent6">
                  <a:lumMod val="75000"/>
                </a:schemeClr>
              </a:gs>
              <a:gs pos="0">
                <a:schemeClr val="accent6">
                  <a:lumMod val="50000"/>
                  <a:alpha val="0"/>
                </a:schemeClr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pPr marL="361950" indent="-361950" eaLnBrk="0" hangingPunct="0">
              <a:lnSpc>
                <a:spcPts val="3800"/>
              </a:lnSpc>
              <a:spcBef>
                <a:spcPts val="1200"/>
              </a:spcBef>
              <a:buClr>
                <a:srgbClr val="386A42"/>
              </a:buClr>
              <a:buSzPct val="110000"/>
              <a:tabLst>
                <a:tab pos="452438" algn="l"/>
              </a:tabLst>
              <a:defRPr/>
            </a:pPr>
            <a:r>
              <a:rPr lang="en-US" altLang="zh-TW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Radio Interviews</a:t>
            </a:r>
            <a:endParaRPr lang="zh-TW" alt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74732"/>
            <a:ext cx="6264696" cy="4402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文字方塊 11"/>
          <p:cNvSpPr txBox="1"/>
          <p:nvPr/>
        </p:nvSpPr>
        <p:spPr>
          <a:xfrm>
            <a:off x="4824536" y="5085184"/>
            <a:ext cx="4283968" cy="830997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14000">
                <a:schemeClr val="accent6">
                  <a:lumMod val="75000"/>
                </a:schemeClr>
              </a:gs>
              <a:gs pos="0">
                <a:schemeClr val="accent6">
                  <a:lumMod val="50000"/>
                  <a:alpha val="0"/>
                </a:schemeClr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pPr marL="361950" indent="-361950" eaLnBrk="0" hangingPunct="0">
              <a:spcBef>
                <a:spcPts val="0"/>
              </a:spcBef>
              <a:buClr>
                <a:srgbClr val="386A42"/>
              </a:buClr>
              <a:buSzPct val="110000"/>
              <a:tabLst>
                <a:tab pos="452438" algn="l"/>
              </a:tabLst>
              <a:defRPr/>
            </a:pPr>
            <a:r>
              <a:rPr lang="en-US" altLang="zh-TW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Awards Presentation Ceremony Highlight in Unwire Website</a:t>
            </a:r>
            <a:endParaRPr lang="zh-TW" alt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>
                <a:latin typeface="+mn-lt"/>
                <a:ea typeface="新細明體" charset="-120"/>
              </a:rPr>
              <a:t>Web Accessibility Recognition Scheme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 txBox="1">
            <a:spLocks/>
          </p:cNvSpPr>
          <p:nvPr/>
        </p:nvSpPr>
        <p:spPr>
          <a:xfrm>
            <a:off x="1401734" y="2618194"/>
            <a:ext cx="3242274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軟正黑體" panose="020B0604030504040204" pitchFamily="34" charset="-120"/>
                <a:cs typeface="Segoe UI" pitchFamily="34" charset="0"/>
              </a:rPr>
              <a:t>117 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+mn-lt"/>
                <a:ea typeface="微軟正黑體" panose="020B0604030504040204" pitchFamily="34" charset="-120"/>
                <a:cs typeface="Segoe UI" pitchFamily="34" charset="0"/>
              </a:rPr>
              <a:t>Gold</a:t>
            </a: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微軟正黑體" panose="020B0604030504040204" pitchFamily="34" charset="-120"/>
                <a:cs typeface="Segoe UI" pitchFamily="34" charset="0"/>
              </a:rPr>
              <a:t> 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微軟正黑體" panose="020B0604030504040204" pitchFamily="34" charset="-120"/>
                <a:cs typeface="Segoe UI" pitchFamily="34" charset="0"/>
              </a:rPr>
              <a:t>and 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軟正黑體" panose="020B0604030504040204" pitchFamily="34" charset="-120"/>
                <a:cs typeface="Segoe UI" pitchFamily="34" charset="0"/>
              </a:rPr>
              <a:t>19 </a:t>
            </a:r>
            <a:r>
              <a:rPr kumimoji="0" lang="en-US" altLang="zh-TW" sz="2200" b="1" dirty="0" smtClean="0">
                <a:solidFill>
                  <a:srgbClr val="808080"/>
                </a:solidFill>
                <a:latin typeface="+mn-lt"/>
                <a:ea typeface="微軟正黑體" panose="020B0604030504040204" pitchFamily="34" charset="-120"/>
                <a:cs typeface="Segoe UI" pitchFamily="34" charset="0"/>
              </a:rPr>
              <a:t>Silver</a:t>
            </a:r>
            <a:endParaRPr kumimoji="0" lang="en-US" altLang="zh-HK" sz="2200" b="1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微軟正黑體" panose="020B0604030504040204" pitchFamily="34" charset="-120"/>
              <a:cs typeface="Segoe UI" pitchFamily="34" charset="0"/>
            </a:endParaRPr>
          </a:p>
        </p:txBody>
      </p:sp>
      <p:pic>
        <p:nvPicPr>
          <p:cNvPr id="4" name="Picture 20" descr="T:\DI1\DI11\@Fair\18. WAC\Fair Version\2014-04-14 Logo Package\Mobile\Gold\WARS_2014_Gold_Mobile_woSolg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415" y="1884139"/>
            <a:ext cx="631552" cy="717931"/>
          </a:xfrm>
          <a:prstGeom prst="rect">
            <a:avLst/>
          </a:prstGeom>
          <a:noFill/>
        </p:spPr>
      </p:pic>
      <p:pic>
        <p:nvPicPr>
          <p:cNvPr id="5" name="Picture 21" descr="T:\DI1\DI11\@Fair\18. WAC\Fair Version\2014-04-14 Logo Package\Mobile\Silver\WARS_2014_Silver_Mobile_woSolg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614" y="1875551"/>
            <a:ext cx="644358" cy="732488"/>
          </a:xfrm>
          <a:prstGeom prst="rect">
            <a:avLst/>
          </a:prstGeom>
          <a:noFill/>
        </p:spPr>
      </p:pic>
      <p:pic>
        <p:nvPicPr>
          <p:cNvPr id="6" name="Picture 22" descr="T:\DI1\DI11\@Fair\18. WAC\Fair Version\2014-04-14 Logo Package\Web\Silver\with Solgan\WARS_2014_Web_Silver_wSolg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88902"/>
            <a:ext cx="1274810" cy="704850"/>
          </a:xfrm>
          <a:prstGeom prst="rect">
            <a:avLst/>
          </a:prstGeom>
          <a:noFill/>
        </p:spPr>
      </p:pic>
      <p:pic>
        <p:nvPicPr>
          <p:cNvPr id="7" name="Picture 23" descr="T:\DI1\DI11\@Fair\18. WAC\Fair Version\2014-04-14 Logo Package\Web\Gold\with Solgan\WARS_2014_Web_Gold_wSolg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7840" y="1846039"/>
            <a:ext cx="1299420" cy="74974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547664" y="1465039"/>
            <a:ext cx="2950414" cy="304800"/>
          </a:xfrm>
          <a:prstGeom prst="rect">
            <a:avLst/>
          </a:prstGeom>
          <a:gradFill flip="none" rotWithShape="1">
            <a:gsLst>
              <a:gs pos="50000">
                <a:srgbClr val="CC0099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TW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Segoe UI" pitchFamily="34" charset="0"/>
              </a:rPr>
              <a:t>136 Websites</a:t>
            </a:r>
            <a:endParaRPr kumimoji="0" lang="zh-TW" altLang="en-US" b="1" i="0" u="none" strike="noStrike" kern="1200" normalizeH="0" baseline="0" noProof="0" dirty="0" smtClean="0">
              <a:solidFill>
                <a:schemeClr val="bg1"/>
              </a:solidFill>
              <a:uLnTx/>
              <a:uFillTx/>
              <a:latin typeface="+mn-lt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92014" y="1465039"/>
            <a:ext cx="2744282" cy="304800"/>
          </a:xfrm>
          <a:prstGeom prst="rect">
            <a:avLst/>
          </a:prstGeom>
          <a:gradFill>
            <a:gsLst>
              <a:gs pos="50000">
                <a:srgbClr val="7ABC32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zh-TW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Segoe UI" pitchFamily="34" charset="0"/>
              </a:rPr>
              <a:t>31</a:t>
            </a:r>
            <a:r>
              <a:rPr lang="zh-TW" altLang="en-US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  <a:cs typeface="+mj-cs"/>
              </a:rPr>
              <a:t>Mobile Apps</a:t>
            </a:r>
            <a:endParaRPr kumimoji="0" lang="zh-TW" altLang="en-US" b="1" i="0" u="none" strike="noStrike" kern="1200" normalizeH="0" baseline="0" noProof="0" dirty="0" smtClean="0">
              <a:solidFill>
                <a:schemeClr val="bg1"/>
              </a:solidFill>
              <a:uLnTx/>
              <a:uFillTx/>
              <a:latin typeface="+mn-lt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49606" y="1465039"/>
            <a:ext cx="1296144" cy="1676400"/>
          </a:xfrm>
          <a:prstGeom prst="roundRect">
            <a:avLst>
              <a:gd name="adj" fmla="val 9424"/>
            </a:avLst>
          </a:prstGeom>
          <a:gradFill flip="none" rotWithShape="1">
            <a:gsLst>
              <a:gs pos="50000">
                <a:srgbClr val="7030A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110</a:t>
            </a:r>
          </a:p>
          <a:p>
            <a:pPr algn="ctr"/>
            <a:r>
              <a:rPr lang="en-US" altLang="zh-TW" sz="1400" b="1" dirty="0" err="1" smtClean="0">
                <a:solidFill>
                  <a:schemeClr val="bg1"/>
                </a:solidFill>
                <a:ea typeface="微軟正黑體" panose="020B0604030504040204" pitchFamily="34" charset="-120"/>
              </a:rPr>
              <a:t>Organisations</a:t>
            </a:r>
            <a:endParaRPr lang="zh-TW" altLang="en-US" sz="1400" b="1" dirty="0">
              <a:solidFill>
                <a:schemeClr val="bg1"/>
              </a:solidFill>
              <a:ea typeface="微軟正黑體" panose="020B0604030504040204" pitchFamily="34" charset="-120"/>
            </a:endParaRPr>
          </a:p>
        </p:txBody>
      </p:sp>
      <p:sp>
        <p:nvSpPr>
          <p:cNvPr id="11" name="內容版面配置區 4"/>
          <p:cNvSpPr txBox="1">
            <a:spLocks/>
          </p:cNvSpPr>
          <p:nvPr/>
        </p:nvSpPr>
        <p:spPr>
          <a:xfrm>
            <a:off x="4346916" y="2626911"/>
            <a:ext cx="3175498" cy="422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0000"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軟正黑體" panose="020B0604030504040204" pitchFamily="34" charset="-120"/>
                <a:cs typeface="Segoe UI" pitchFamily="34" charset="0"/>
              </a:rPr>
              <a:t>23</a:t>
            </a: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軟正黑體" panose="020B0604030504040204" pitchFamily="34" charset="-120"/>
                <a:cs typeface="Segoe UI" pitchFamily="34" charset="0"/>
              </a:rPr>
              <a:t> </a:t>
            </a:r>
            <a:r>
              <a:rPr kumimoji="0" lang="en-US" altLang="zh-TW" sz="2200" b="1" dirty="0" smtClean="0">
                <a:solidFill>
                  <a:srgbClr val="CC9900"/>
                </a:solidFill>
                <a:ea typeface="微軟正黑體" panose="020B0604030504040204" pitchFamily="34" charset="-120"/>
                <a:cs typeface="Segoe UI" pitchFamily="34" charset="0"/>
              </a:rPr>
              <a:t>Gold</a:t>
            </a:r>
            <a:r>
              <a:rPr kumimoji="0" lang="zh-TW" altLang="en-US" sz="2200" b="1" dirty="0" smtClean="0">
                <a:solidFill>
                  <a:schemeClr val="accent4"/>
                </a:solidFill>
                <a:latin typeface="+mn-lt"/>
                <a:ea typeface="微軟正黑體" panose="020B0604030504040204" pitchFamily="34" charset="-120"/>
                <a:cs typeface="Segoe UI" pitchFamily="34" charset="0"/>
              </a:rPr>
              <a:t> 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微軟正黑體" panose="020B0604030504040204" pitchFamily="34" charset="-120"/>
                <a:cs typeface="Segoe UI" pitchFamily="34" charset="0"/>
              </a:rPr>
              <a:t>and</a:t>
            </a: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微軟正黑體" panose="020B0604030504040204" pitchFamily="34" charset="-120"/>
                <a:cs typeface="Segoe UI" pitchFamily="34" charset="0"/>
              </a:rPr>
              <a:t> 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軟正黑體" panose="020B0604030504040204" pitchFamily="34" charset="-120"/>
                <a:cs typeface="Segoe UI" pitchFamily="34" charset="0"/>
              </a:rPr>
              <a:t>8</a:t>
            </a: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微軟正黑體" panose="020B0604030504040204" pitchFamily="34" charset="-120"/>
                <a:cs typeface="Segoe UI" pitchFamily="34" charset="0"/>
              </a:rPr>
              <a:t> </a:t>
            </a:r>
            <a:r>
              <a:rPr kumimoji="0" lang="en-US" altLang="zh-TW" sz="2200" b="1" dirty="0" smtClean="0">
                <a:solidFill>
                  <a:srgbClr val="808080"/>
                </a:solidFill>
                <a:ea typeface="微軟正黑體" panose="020B0604030504040204" pitchFamily="34" charset="-120"/>
                <a:cs typeface="Segoe UI" pitchFamily="34" charset="0"/>
              </a:rPr>
              <a:t>Silver</a:t>
            </a:r>
            <a:endParaRPr kumimoji="0" lang="en-US" altLang="zh-HK" sz="2200" b="1" dirty="0" smtClean="0">
              <a:solidFill>
                <a:srgbClr val="808080"/>
              </a:solidFill>
              <a:ea typeface="微軟正黑體" panose="020B0604030504040204" pitchFamily="34" charset="-120"/>
              <a:cs typeface="Segoe UI" pitchFamily="34" charset="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  <p:pic>
        <p:nvPicPr>
          <p:cNvPr id="60417" name="Picture 1" descr="D:\Data\WARS2014\20140414_WA_Foto\MegaPlan_batch 1\MAN_0225.jpg"/>
          <p:cNvPicPr>
            <a:picLocks noChangeAspect="1" noChangeArrowheads="1"/>
          </p:cNvPicPr>
          <p:nvPr/>
        </p:nvPicPr>
        <p:blipFill>
          <a:blip r:embed="rId7" cstate="print"/>
          <a:srcRect t="36102" b="19082"/>
          <a:stretch>
            <a:fillRect/>
          </a:stretch>
        </p:blipFill>
        <p:spPr bwMode="auto">
          <a:xfrm>
            <a:off x="265999" y="3121223"/>
            <a:ext cx="8482465" cy="2534328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2454" y="2041103"/>
            <a:ext cx="51845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7236296" y="1465039"/>
            <a:ext cx="1656184" cy="5040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rgbClr val="00B0F0"/>
              </a:gs>
              <a:gs pos="100000">
                <a:schemeClr val="accent1">
                  <a:tint val="23500"/>
                  <a:satMod val="160000"/>
                  <a:alpha val="53000"/>
                </a:scheme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kumimoji="0" lang="en-US" altLang="zh-TW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j-cs"/>
              </a:rPr>
              <a:t>3 Most </a:t>
            </a:r>
            <a:r>
              <a:rPr kumimoji="0" lang="en-US" altLang="zh-TW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j-cs"/>
              </a:rPr>
              <a:t>Favourite</a:t>
            </a:r>
            <a:r>
              <a:rPr kumimoji="0" lang="en-US" altLang="zh-TW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微軟正黑體" panose="020B0604030504040204" pitchFamily="34" charset="-120"/>
                <a:cs typeface="+mj-cs"/>
              </a:rPr>
              <a:t> Websites</a:t>
            </a:r>
            <a:endParaRPr kumimoji="0" lang="zh-TW" altLang="en-US" sz="1600" b="1" i="0" u="none" strike="noStrike" kern="1200" normalizeH="0" baseline="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67544" y="227934"/>
            <a:ext cx="810019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2800" b="1" dirty="0">
                <a:latin typeface="+mn-lt"/>
                <a:ea typeface="新細明體" charset="-120"/>
              </a:rPr>
              <a:t>Web Accessibility Recognition </a:t>
            </a:r>
            <a:r>
              <a:rPr kumimoji="0" lang="en-AU" altLang="zh-TW" sz="2800" b="1" dirty="0" smtClean="0">
                <a:latin typeface="+mn-lt"/>
                <a:ea typeface="新細明體" charset="-120"/>
              </a:rPr>
              <a:t>Scheme 2014</a:t>
            </a:r>
          </a:p>
          <a:p>
            <a:pPr eaLnBrk="0" hangingPunct="0">
              <a:defRPr/>
            </a:pPr>
            <a:r>
              <a:rPr kumimoji="0" lang="en-AU" altLang="zh-TW" sz="2800" b="1" dirty="0" smtClean="0">
                <a:latin typeface="+mn-lt"/>
                <a:ea typeface="新細明體" charset="-120"/>
              </a:rPr>
              <a:t>Awards Presentation Ceremony</a:t>
            </a:r>
            <a:endParaRPr kumimoji="0" lang="en-AU" altLang="zh-TW" sz="2800" b="1" dirty="0">
              <a:latin typeface="+mn-lt"/>
              <a:ea typeface="新細明體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1520" y="5641503"/>
            <a:ext cx="5976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0000FF"/>
                </a:solidFill>
                <a:latin typeface="Calibri" pitchFamily="34" charset="0"/>
              </a:rPr>
              <a:t>Awards Presentation Ceremony of Web Accessibility Recognition Scheme 2014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7691778"/>
              </p:ext>
            </p:extLst>
          </p:nvPr>
        </p:nvGraphicFramePr>
        <p:xfrm>
          <a:off x="684213" y="1916113"/>
          <a:ext cx="8064500" cy="2160588"/>
        </p:xfrm>
        <a:graphic>
          <a:graphicData uri="http://schemas.openxmlformats.org/drawingml/2006/table">
            <a:tbl>
              <a:tblPr/>
              <a:tblGrid>
                <a:gridCol w="863451"/>
                <a:gridCol w="4176464"/>
                <a:gridCol w="3024585"/>
              </a:tblGrid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Stage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Key Tasks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+mn-cs"/>
                        </a:rPr>
                        <a:t>Period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1.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Open for Application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Aug – Sep 2014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2.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Initial Assessment and Enhancement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Sep – Dec 2014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3.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Awards Presentation Ceremony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April 2015</a:t>
                      </a:r>
                    </a:p>
                  </a:txBody>
                  <a:tcPr marL="36000" marR="360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2800" b="1" dirty="0">
                <a:latin typeface="+mn-lt"/>
                <a:ea typeface="新細明體" charset="-120"/>
              </a:rPr>
              <a:t>Web Accessibility Recognition Scheme </a:t>
            </a:r>
            <a:r>
              <a:rPr kumimoji="0" lang="en-AU" altLang="zh-TW" sz="2800" b="1" dirty="0" smtClean="0">
                <a:latin typeface="+mn-lt"/>
                <a:ea typeface="新細明體" charset="-120"/>
              </a:rPr>
              <a:t>2015</a:t>
            </a:r>
            <a:endParaRPr kumimoji="0" lang="en-AU" altLang="zh-TW" sz="2800" b="1" dirty="0">
              <a:latin typeface="+mn-lt"/>
              <a:ea typeface="新細明體" charset="-12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1188" y="1341438"/>
            <a:ext cx="684053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lvl="1" indent="-450850" eaLnBrk="0" hangingPunct="0">
              <a:spcBef>
                <a:spcPct val="20000"/>
              </a:spcBef>
              <a:defRPr/>
            </a:pPr>
            <a:r>
              <a:rPr lang="en-US" altLang="zh-TW" sz="2800" b="1" i="1" dirty="0" smtClean="0">
                <a:solidFill>
                  <a:srgbClr val="6600CC"/>
                </a:solidFill>
                <a:latin typeface="+mn-lt"/>
                <a:ea typeface="新細明體" charset="-120"/>
              </a:rPr>
              <a:t>Tentative Schedule</a:t>
            </a:r>
            <a:endParaRPr lang="en-US" altLang="zh-TW" sz="2800" b="1" i="1" dirty="0">
              <a:solidFill>
                <a:srgbClr val="6600CC"/>
              </a:solidFill>
              <a:latin typeface="+mn-lt"/>
              <a:ea typeface="新細明體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副標題 2"/>
          <p:cNvSpPr txBox="1">
            <a:spLocks/>
          </p:cNvSpPr>
          <p:nvPr/>
        </p:nvSpPr>
        <p:spPr bwMode="auto">
          <a:xfrm>
            <a:off x="539750" y="1412875"/>
            <a:ext cx="7992689" cy="273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lvl="1" indent="-360363">
              <a:spcBef>
                <a:spcPct val="20000"/>
              </a:spcBef>
            </a:pPr>
            <a:r>
              <a:rPr lang="en-GB" altLang="zh-TW" sz="3200" b="1" i="1" dirty="0" smtClean="0">
                <a:solidFill>
                  <a:srgbClr val="6600CC"/>
                </a:solidFill>
                <a:latin typeface="Calibri" pitchFamily="34" charset="0"/>
              </a:rPr>
              <a:t>Agenda</a:t>
            </a:r>
            <a:endParaRPr lang="en-GB" altLang="zh-TW" sz="3200" b="1" i="1" dirty="0">
              <a:solidFill>
                <a:srgbClr val="6600CC"/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ts val="1200"/>
              </a:spcBef>
              <a:buClr>
                <a:srgbClr val="386A42"/>
              </a:buClr>
              <a:buFont typeface="+mj-lt"/>
              <a:buAutoNum type="arabicPeriod"/>
              <a:defRPr/>
            </a:pPr>
            <a:r>
              <a:rPr kumimoji="0"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Introduction to the Scheme</a:t>
            </a:r>
          </a:p>
          <a:p>
            <a:pPr marL="457200" indent="-457200" eaLnBrk="0" hangingPunct="0">
              <a:spcBef>
                <a:spcPts val="1200"/>
              </a:spcBef>
              <a:buClr>
                <a:srgbClr val="386A42"/>
              </a:buClr>
              <a:buFont typeface="+mj-lt"/>
              <a:buAutoNum type="arabicPeriod"/>
              <a:defRPr/>
            </a:pPr>
            <a:r>
              <a:rPr kumimoji="0" lang="en-US" altLang="zh-TW" sz="2800" b="1" dirty="0" smtClean="0">
                <a:latin typeface="+mn-lt"/>
              </a:rPr>
              <a:t>Mobile Application Stream</a:t>
            </a:r>
          </a:p>
          <a:p>
            <a:pPr marL="457200" lvl="0" indent="-457200" eaLnBrk="0" hangingPunct="0">
              <a:spcBef>
                <a:spcPts val="1200"/>
              </a:spcBef>
              <a:buClr>
                <a:srgbClr val="386A42"/>
              </a:buClr>
              <a:buFont typeface="+mj-lt"/>
              <a:buAutoNum type="arabicPeriod"/>
              <a:defRPr/>
            </a:pPr>
            <a:r>
              <a:rPr kumimoji="0"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Mobile App Accessibility Handbook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US" altLang="zh-TW" sz="2800" dirty="0" smtClean="0">
              <a:solidFill>
                <a:srgbClr val="17375E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US" altLang="zh-TW" sz="2400" dirty="0">
              <a:solidFill>
                <a:srgbClr val="17375E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GB" altLang="zh-TW" sz="2400" dirty="0">
              <a:solidFill>
                <a:srgbClr val="17375E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 smtClean="0">
                <a:latin typeface="+mn-lt"/>
                <a:ea typeface="新細明體" charset="-120"/>
              </a:rPr>
              <a:t>Web Accessibility Recognition Scheme</a:t>
            </a:r>
            <a:endParaRPr kumimoji="0" lang="en-AU" altLang="zh-TW" sz="3200" b="1" dirty="0">
              <a:latin typeface="+mn-lt"/>
              <a:ea typeface="新細明體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 txBox="1">
            <a:spLocks/>
          </p:cNvSpPr>
          <p:nvPr/>
        </p:nvSpPr>
        <p:spPr bwMode="auto">
          <a:xfrm>
            <a:off x="611188" y="1341438"/>
            <a:ext cx="68405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lvl="1" indent="-450850" eaLnBrk="0" hangingPunct="0">
              <a:spcBef>
                <a:spcPct val="20000"/>
              </a:spcBef>
            </a:pPr>
            <a:r>
              <a:rPr lang="en-US" altLang="zh-TW" sz="2800" b="1" i="1" dirty="0">
                <a:solidFill>
                  <a:srgbClr val="6600CC"/>
                </a:solidFill>
                <a:latin typeface="+mn-lt"/>
                <a:ea typeface="+mn-ea"/>
                <a:cs typeface="新細明體" charset="0"/>
              </a:rPr>
              <a:t>Mobile</a:t>
            </a:r>
            <a:r>
              <a:rPr lang="en-US" altLang="zh-TW" sz="2800" b="1" i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altLang="zh-TW" sz="2800" b="1" i="1" dirty="0">
                <a:solidFill>
                  <a:srgbClr val="6600CC"/>
                </a:solidFill>
                <a:latin typeface="+mn-lt"/>
                <a:ea typeface="+mn-ea"/>
                <a:cs typeface="新細明體" charset="0"/>
              </a:rPr>
              <a:t>Application </a:t>
            </a:r>
            <a:r>
              <a:rPr lang="en-US" altLang="zh-TW" sz="2800" b="1" i="1" dirty="0" smtClean="0">
                <a:solidFill>
                  <a:srgbClr val="6600CC"/>
                </a:solidFill>
                <a:latin typeface="+mn-lt"/>
                <a:ea typeface="+mn-ea"/>
                <a:cs typeface="新細明體" charset="0"/>
              </a:rPr>
              <a:t>Stream</a:t>
            </a:r>
            <a:endParaRPr lang="en-GB" altLang="zh-TW" sz="2600" u="sng" dirty="0">
              <a:latin typeface="Calibri" pitchFamily="34" charset="0"/>
            </a:endParaRPr>
          </a:p>
          <a:p>
            <a:pPr marL="361950" indent="-361950" eaLnBrk="0" hangingPunct="0">
              <a:spcBef>
                <a:spcPts val="600"/>
              </a:spcBef>
            </a:pPr>
            <a:endParaRPr lang="en-GB" altLang="zh-TW" sz="2600" u="sng" dirty="0">
              <a:latin typeface="Calibri" pitchFamily="34" charset="0"/>
            </a:endParaRPr>
          </a:p>
          <a:p>
            <a:pPr marL="361950" indent="-361950" eaLnBrk="0" hangingPunct="0">
              <a:spcBef>
                <a:spcPts val="600"/>
              </a:spcBef>
              <a:buFont typeface="Arial" pitchFamily="34" charset="0"/>
              <a:buChar char="•"/>
            </a:pPr>
            <a:endParaRPr kumimoji="0" lang="en-US" altLang="zh-TW" sz="2600" dirty="0">
              <a:latin typeface="Calibri" pitchFamily="34" charset="0"/>
            </a:endParaRPr>
          </a:p>
          <a:p>
            <a:pPr marL="361950" indent="-361950" eaLnBrk="0" hangingPunct="0">
              <a:spcBef>
                <a:spcPts val="6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2800" b="1" dirty="0" smtClean="0">
                <a:latin typeface="+mn-lt"/>
                <a:ea typeface="新細明體" charset="-120"/>
              </a:rPr>
              <a:t>Web Accessibility Recognition Scheme 2014</a:t>
            </a:r>
            <a:endParaRPr kumimoji="0" lang="en-AU" altLang="zh-TW" sz="2800" b="1" dirty="0">
              <a:latin typeface="+mn-lt"/>
              <a:ea typeface="新細明體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8030078"/>
              </p:ext>
            </p:extLst>
          </p:nvPr>
        </p:nvGraphicFramePr>
        <p:xfrm>
          <a:off x="755576" y="1978576"/>
          <a:ext cx="7488832" cy="3106608"/>
        </p:xfrm>
        <a:graphic>
          <a:graphicData uri="http://schemas.openxmlformats.org/drawingml/2006/table">
            <a:tbl>
              <a:tblPr/>
              <a:tblGrid>
                <a:gridCol w="2070972"/>
                <a:gridCol w="2897580"/>
                <a:gridCol w="252028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新細明體" pitchFamily="18" charset="-120"/>
                        </a:rPr>
                        <a:t>Award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新細明體" pitchFamily="18" charset="-120"/>
                        </a:rPr>
                        <a:t>No. of Judging Criteria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ea typeface="新細明體" pitchFamily="18" charset="-120"/>
                        </a:rPr>
                        <a:t>Accreditation Logo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21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Silver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62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Gold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</a:t>
                      </a: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  <p:pic>
        <p:nvPicPr>
          <p:cNvPr id="8" name="Picture 20" descr="T:\DI1\DI11\@Fair\18. WAC\Fair Version\2014-04-14 Logo Package\Mobile\Gold\WARS_2014_Gold_Mobile_woSolg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30894"/>
            <a:ext cx="864096" cy="982282"/>
          </a:xfrm>
          <a:prstGeom prst="rect">
            <a:avLst/>
          </a:prstGeom>
          <a:noFill/>
        </p:spPr>
      </p:pic>
      <p:pic>
        <p:nvPicPr>
          <p:cNvPr id="14" name="Picture 21" descr="T:\DI1\DI11\@Fair\18. WAC\Fair Version\2014-04-14 Logo Package\Mobile\Silver\WARS_2014_Silver_Mobile_woSolg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5921" y="2924944"/>
            <a:ext cx="834391" cy="948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39642" y="1928515"/>
          <a:ext cx="8008822" cy="4023360"/>
        </p:xfrm>
        <a:graphic>
          <a:graphicData uri="http://schemas.openxmlformats.org/drawingml/2006/table">
            <a:tbl>
              <a:tblPr/>
              <a:tblGrid>
                <a:gridCol w="524499"/>
                <a:gridCol w="7484323"/>
              </a:tblGrid>
              <a:tr h="209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No.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Criteria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meaningful text alternative for non-text contents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Easy to turn off background sound or set as user-initiated only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Make all clickable objects large enough to be tapped 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clear and simple headings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consistent and simple user interface structure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meaningful content sequence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navigation for going backward 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clear and informative links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9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Text resize function or text can be zoomed without loss of </a:t>
                      </a:r>
                      <a:r>
                        <a:rPr kumimoji="0" lang="en-GB" altLang="zh-TW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conten</a:t>
                      </a: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t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94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10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Compatible with screen readers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734095" y="1196677"/>
            <a:ext cx="8388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TW" sz="2800" b="1" i="1" dirty="0">
                <a:solidFill>
                  <a:srgbClr val="6600CC"/>
                </a:solidFill>
                <a:latin typeface="Calibri" pitchFamily="34" charset="0"/>
              </a:rPr>
              <a:t>Judging Criteria – Mobile Application Stream (Silver)</a:t>
            </a:r>
            <a:endParaRPr lang="en-AU" altLang="zh-TW" sz="2800" b="1" i="1" dirty="0">
              <a:solidFill>
                <a:srgbClr val="6600CC"/>
              </a:solidFill>
              <a:latin typeface="Calibri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2800" b="1" dirty="0" smtClean="0">
                <a:latin typeface="+mn-lt"/>
                <a:ea typeface="新細明體" charset="-120"/>
              </a:rPr>
              <a:t>Web Accessibility Recognition Scheme 2014</a:t>
            </a:r>
            <a:endParaRPr kumimoji="0" lang="en-AU" altLang="zh-TW" sz="2800" b="1" dirty="0"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607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31504" y="1928590"/>
          <a:ext cx="8023125" cy="3708338"/>
        </p:xfrm>
        <a:graphic>
          <a:graphicData uri="http://schemas.openxmlformats.org/drawingml/2006/table">
            <a:tbl>
              <a:tblPr/>
              <a:tblGrid>
                <a:gridCol w="530147"/>
                <a:gridCol w="7492978"/>
              </a:tblGrid>
              <a:tr h="249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No.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Criteria</a:t>
                      </a:r>
                      <a:endParaRPr kumimoji="0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sufficient colour contrast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436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sufficient time for users to read the content and operate the function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6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captions or sign language for 30% of pre-recorded videos published in the recent 2 years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alternative means for notification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6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input assistance such as proper labels or instructions for user input</a:t>
                      </a:r>
                      <a:endParaRPr kumimoji="0" lang="zh-TW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6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error prevention for transactions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7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means to close popovers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4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8</a:t>
                      </a:r>
                      <a:endParaRPr kumimoji="0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Provide contact points or “email feedback” feature</a:t>
                      </a:r>
                      <a:endParaRPr kumimoji="0" lang="zh-TW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737076" y="1196752"/>
            <a:ext cx="8388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TW" sz="2800" b="1" i="1" dirty="0">
                <a:solidFill>
                  <a:srgbClr val="6600CC"/>
                </a:solidFill>
                <a:latin typeface="Calibri" pitchFamily="34" charset="0"/>
              </a:rPr>
              <a:t>Judging Criteria – Mobile Application Stream (Gold)</a:t>
            </a:r>
            <a:endParaRPr lang="en-AU" altLang="zh-TW" sz="2800" b="1" i="1" dirty="0">
              <a:solidFill>
                <a:srgbClr val="6600CC"/>
              </a:solidFill>
              <a:latin typeface="Calibri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2800" b="1" dirty="0" smtClean="0">
                <a:latin typeface="+mn-lt"/>
                <a:ea typeface="新細明體" charset="-120"/>
              </a:rPr>
              <a:t>Web Accessibility Recognition Scheme 2014</a:t>
            </a:r>
            <a:endParaRPr kumimoji="0" lang="en-AU" altLang="zh-TW" sz="2800" b="1" dirty="0">
              <a:latin typeface="+mn-lt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986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副標題 2"/>
          <p:cNvSpPr txBox="1">
            <a:spLocks/>
          </p:cNvSpPr>
          <p:nvPr/>
        </p:nvSpPr>
        <p:spPr bwMode="auto">
          <a:xfrm>
            <a:off x="539750" y="1412875"/>
            <a:ext cx="7992689" cy="273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lvl="1" indent="-360363">
              <a:spcBef>
                <a:spcPct val="20000"/>
              </a:spcBef>
            </a:pPr>
            <a:r>
              <a:rPr lang="en-GB" altLang="zh-TW" sz="3200" b="1" i="1" dirty="0" smtClean="0">
                <a:solidFill>
                  <a:srgbClr val="6600CC"/>
                </a:solidFill>
                <a:latin typeface="Calibri" pitchFamily="34" charset="0"/>
              </a:rPr>
              <a:t>Agenda</a:t>
            </a:r>
            <a:endParaRPr lang="en-GB" altLang="zh-TW" sz="3200" b="1" i="1" dirty="0">
              <a:solidFill>
                <a:srgbClr val="6600CC"/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ts val="1200"/>
              </a:spcBef>
              <a:buClr>
                <a:srgbClr val="386A42"/>
              </a:buClr>
              <a:buFont typeface="+mj-lt"/>
              <a:buAutoNum type="arabicPeriod"/>
              <a:defRPr/>
            </a:pPr>
            <a:r>
              <a:rPr kumimoji="0" lang="en-US" altLang="zh-TW" sz="2800" b="1" dirty="0" smtClean="0">
                <a:latin typeface="+mn-lt"/>
              </a:rPr>
              <a:t>Introduction to the Scheme</a:t>
            </a:r>
          </a:p>
          <a:p>
            <a:pPr marL="457200" indent="-457200" eaLnBrk="0" hangingPunct="0">
              <a:spcBef>
                <a:spcPts val="1200"/>
              </a:spcBef>
              <a:buClr>
                <a:srgbClr val="386A42"/>
              </a:buClr>
              <a:buFont typeface="+mj-lt"/>
              <a:buAutoNum type="arabicPeriod"/>
              <a:defRPr/>
            </a:pPr>
            <a:r>
              <a:rPr kumimoji="0" lang="en-US" altLang="zh-TW" sz="2800" b="1" dirty="0" smtClean="0">
                <a:latin typeface="+mn-lt"/>
              </a:rPr>
              <a:t>Mobile Application Stream</a:t>
            </a:r>
          </a:p>
          <a:p>
            <a:pPr marL="457200" lvl="0" indent="-457200" eaLnBrk="0" hangingPunct="0">
              <a:spcBef>
                <a:spcPts val="1200"/>
              </a:spcBef>
              <a:buClr>
                <a:srgbClr val="386A42"/>
              </a:buClr>
              <a:buFont typeface="+mj-lt"/>
              <a:buAutoNum type="arabicPeriod"/>
              <a:defRPr/>
            </a:pPr>
            <a:r>
              <a:rPr kumimoji="0" lang="en-US" altLang="zh-TW" sz="2800" b="1" dirty="0" smtClean="0">
                <a:latin typeface="+mn-lt"/>
              </a:rPr>
              <a:t>Mobile App Accessibility Handbook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US" altLang="zh-TW" sz="2800" dirty="0" smtClean="0">
              <a:solidFill>
                <a:srgbClr val="17375E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US" altLang="zh-TW" sz="2400" dirty="0">
              <a:solidFill>
                <a:srgbClr val="17375E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GB" altLang="zh-TW" sz="2400" dirty="0">
              <a:solidFill>
                <a:srgbClr val="17375E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 smtClean="0">
                <a:latin typeface="+mn-lt"/>
                <a:ea typeface="新細明體" charset="-120"/>
              </a:rPr>
              <a:t>Web Accessibility Recognition Scheme</a:t>
            </a:r>
            <a:endParaRPr kumimoji="0" lang="en-AU" altLang="zh-TW" sz="3200" b="1" dirty="0">
              <a:latin typeface="+mn-lt"/>
              <a:ea typeface="新細明體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副標題 2"/>
          <p:cNvSpPr txBox="1">
            <a:spLocks/>
          </p:cNvSpPr>
          <p:nvPr/>
        </p:nvSpPr>
        <p:spPr bwMode="auto">
          <a:xfrm>
            <a:off x="539750" y="1412875"/>
            <a:ext cx="7992689" cy="273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lvl="1" indent="-360363">
              <a:spcBef>
                <a:spcPct val="20000"/>
              </a:spcBef>
            </a:pPr>
            <a:r>
              <a:rPr lang="en-GB" altLang="zh-TW" sz="3200" b="1" i="1" dirty="0" smtClean="0">
                <a:solidFill>
                  <a:srgbClr val="6600CC"/>
                </a:solidFill>
                <a:latin typeface="Calibri" pitchFamily="34" charset="0"/>
              </a:rPr>
              <a:t>Agenda</a:t>
            </a:r>
            <a:endParaRPr lang="en-GB" altLang="zh-TW" sz="3200" b="1" i="1" dirty="0">
              <a:solidFill>
                <a:srgbClr val="6600CC"/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ts val="1200"/>
              </a:spcBef>
              <a:buClr>
                <a:srgbClr val="386A42"/>
              </a:buClr>
              <a:buFont typeface="+mj-lt"/>
              <a:buAutoNum type="arabicPeriod"/>
              <a:defRPr/>
            </a:pPr>
            <a:r>
              <a:rPr kumimoji="0"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Introduction to the Scheme</a:t>
            </a:r>
          </a:p>
          <a:p>
            <a:pPr marL="457200" indent="-457200" eaLnBrk="0" hangingPunct="0">
              <a:spcBef>
                <a:spcPts val="1200"/>
              </a:spcBef>
              <a:buClr>
                <a:srgbClr val="386A42"/>
              </a:buClr>
              <a:buFont typeface="+mj-lt"/>
              <a:buAutoNum type="arabicPeriod"/>
              <a:defRPr/>
            </a:pPr>
            <a:r>
              <a:rPr kumimoji="0" lang="en-US" altLang="zh-TW" sz="28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Mobile Application Stream</a:t>
            </a:r>
          </a:p>
          <a:p>
            <a:pPr marL="457200" lvl="0" indent="-457200" eaLnBrk="0" hangingPunct="0">
              <a:spcBef>
                <a:spcPts val="1200"/>
              </a:spcBef>
              <a:buClr>
                <a:srgbClr val="386A42"/>
              </a:buClr>
              <a:buFont typeface="+mj-lt"/>
              <a:buAutoNum type="arabicPeriod"/>
              <a:defRPr/>
            </a:pPr>
            <a:r>
              <a:rPr kumimoji="0" lang="en-US" altLang="zh-TW" sz="2800" b="1" dirty="0" smtClean="0">
                <a:latin typeface="+mn-lt"/>
              </a:rPr>
              <a:t>Mobile App Accessibility Handbook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US" altLang="zh-TW" sz="2800" dirty="0" smtClean="0">
              <a:solidFill>
                <a:srgbClr val="17375E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US" altLang="zh-TW" sz="2400" dirty="0">
              <a:solidFill>
                <a:srgbClr val="17375E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GB" altLang="zh-TW" sz="2400" dirty="0">
              <a:solidFill>
                <a:srgbClr val="17375E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 smtClean="0">
                <a:latin typeface="+mn-lt"/>
                <a:ea typeface="新細明體" charset="-120"/>
              </a:rPr>
              <a:t>Web Accessibility Recognition Scheme</a:t>
            </a:r>
            <a:endParaRPr kumimoji="0" lang="en-AU" altLang="zh-TW" sz="3200" b="1" dirty="0">
              <a:latin typeface="+mn-lt"/>
              <a:ea typeface="新細明體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zh-TW" sz="3200" b="1" dirty="0" smtClean="0">
                <a:latin typeface="+mj-lt"/>
              </a:rPr>
              <a:t>Mobile Application Accessibility Handbook</a:t>
            </a:r>
            <a:endParaRPr lang="en-AU" altLang="zh-TW" sz="3200" b="1" dirty="0">
              <a:latin typeface="+mj-lt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5" name="圖片 4" descr="hand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628800"/>
            <a:ext cx="3006958" cy="42210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904264" y="1556792"/>
            <a:ext cx="5040313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altLang="zh-TW" sz="2200" dirty="0">
                <a:latin typeface="+mj-lt"/>
                <a:ea typeface="新細明體" charset="-120"/>
              </a:rPr>
              <a:t>Designed for mobile application owners and developers </a:t>
            </a:r>
          </a:p>
          <a:p>
            <a:pPr marL="268288" indent="-268288">
              <a:spcBef>
                <a:spcPts val="600"/>
              </a:spcBef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altLang="zh-TW" sz="2200" dirty="0">
                <a:latin typeface="+mj-lt"/>
                <a:ea typeface="新細明體" charset="-120"/>
              </a:rPr>
              <a:t>Based on the WCAG 2.0 and feedbacks collected from local disability groups </a:t>
            </a:r>
          </a:p>
          <a:p>
            <a:pPr marL="538163" lvl="1" indent="-269875">
              <a:spcBef>
                <a:spcPts val="600"/>
              </a:spcBef>
              <a:buSzPct val="80000"/>
              <a:buFont typeface="Wingdings" pitchFamily="2" charset="2"/>
              <a:buChar char="Ø"/>
              <a:tabLst>
                <a:tab pos="268288" algn="l"/>
              </a:tabLst>
              <a:defRPr/>
            </a:pPr>
            <a:r>
              <a:rPr lang="en-GB" altLang="zh-TW" sz="2200" dirty="0">
                <a:latin typeface="+mj-lt"/>
                <a:ea typeface="新細明體" charset="-120"/>
              </a:rPr>
              <a:t>Basic Concept</a:t>
            </a:r>
          </a:p>
          <a:p>
            <a:pPr marL="538163" lvl="1" indent="-269875">
              <a:buSzPct val="80000"/>
              <a:buFont typeface="Wingdings" pitchFamily="2" charset="2"/>
              <a:buChar char="Ø"/>
              <a:tabLst>
                <a:tab pos="268288" algn="l"/>
              </a:tabLst>
              <a:defRPr/>
            </a:pPr>
            <a:r>
              <a:rPr lang="en-US" altLang="zh-TW" sz="2200" dirty="0">
                <a:latin typeface="+mj-lt"/>
                <a:ea typeface="新細明體" charset="-120"/>
              </a:rPr>
              <a:t>Best Practices</a:t>
            </a:r>
          </a:p>
          <a:p>
            <a:pPr marL="538163" lvl="1" indent="-269875">
              <a:buSzPct val="80000"/>
              <a:buFont typeface="Wingdings" pitchFamily="2" charset="2"/>
              <a:buChar char="Ø"/>
              <a:tabLst>
                <a:tab pos="268288" algn="l"/>
              </a:tabLst>
              <a:defRPr/>
            </a:pPr>
            <a:r>
              <a:rPr lang="en-US" altLang="zh-TW" sz="2200" dirty="0">
                <a:latin typeface="+mj-lt"/>
                <a:ea typeface="新細明體" charset="-120"/>
              </a:rPr>
              <a:t>Checklist for Developers</a:t>
            </a:r>
          </a:p>
          <a:p>
            <a:pPr marL="538163" lvl="1" indent="-269875">
              <a:buSzPct val="80000"/>
              <a:buFont typeface="Wingdings" pitchFamily="2" charset="2"/>
              <a:buChar char="Ø"/>
              <a:tabLst>
                <a:tab pos="268288" algn="l"/>
              </a:tabLst>
              <a:defRPr/>
            </a:pPr>
            <a:r>
              <a:rPr lang="en-US" altLang="zh-TW" sz="2200" dirty="0">
                <a:latin typeface="+mj-lt"/>
                <a:ea typeface="新細明體" charset="-120"/>
              </a:rPr>
              <a:t>Testing Strategy</a:t>
            </a:r>
          </a:p>
          <a:p>
            <a:pPr marL="538163" lvl="1" indent="-269875">
              <a:buSzPct val="80000"/>
              <a:buFont typeface="Wingdings" pitchFamily="2" charset="2"/>
              <a:buChar char="Ø"/>
              <a:tabLst>
                <a:tab pos="268288" algn="l"/>
              </a:tabLst>
              <a:defRPr/>
            </a:pPr>
            <a:r>
              <a:rPr lang="en-GB" altLang="zh-TW" sz="2200" dirty="0">
                <a:latin typeface="+mj-lt"/>
                <a:ea typeface="新細明體" charset="-120"/>
              </a:rPr>
              <a:t>Useful Reference</a:t>
            </a: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827584" y="1196752"/>
            <a:ext cx="429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dirty="0">
                <a:hlinkClick r:id="rId4"/>
              </a:rPr>
              <a:t>www.webforall.gov.hk/en/maahandbook</a:t>
            </a:r>
            <a:endParaRPr lang="en-GB" altLang="zh-TW" dirty="0"/>
          </a:p>
        </p:txBody>
      </p:sp>
      <p:grpSp>
        <p:nvGrpSpPr>
          <p:cNvPr id="15" name="群組 10"/>
          <p:cNvGrpSpPr/>
          <p:nvPr/>
        </p:nvGrpSpPr>
        <p:grpSpPr>
          <a:xfrm>
            <a:off x="4687284" y="4725144"/>
            <a:ext cx="3773148" cy="1359786"/>
            <a:chOff x="3454147" y="1252521"/>
            <a:chExt cx="4371825" cy="1666437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54147" y="1252521"/>
              <a:ext cx="4371825" cy="166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矩形 16"/>
            <p:cNvSpPr/>
            <p:nvPr/>
          </p:nvSpPr>
          <p:spPr>
            <a:xfrm>
              <a:off x="3548289" y="1880501"/>
              <a:ext cx="4119672" cy="565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54013" lvl="1" indent="-177800" algn="ctr">
                <a:buSzPct val="50000"/>
                <a:defRPr/>
              </a:pPr>
              <a:r>
                <a:rPr lang="en-US" altLang="zh-TW" sz="2400" b="1" dirty="0" smtClean="0">
                  <a:solidFill>
                    <a:srgbClr val="6600CC"/>
                  </a:solidFill>
                </a:rPr>
                <a:t>www.webforall.gov.hk</a:t>
              </a:r>
            </a:p>
          </p:txBody>
        </p:sp>
      </p:grpSp>
      <p:grpSp>
        <p:nvGrpSpPr>
          <p:cNvPr id="9" name="群組 56" descr="Mobile device"/>
          <p:cNvGrpSpPr>
            <a:grpSpLocks/>
          </p:cNvGrpSpPr>
          <p:nvPr/>
        </p:nvGrpSpPr>
        <p:grpSpPr bwMode="auto">
          <a:xfrm>
            <a:off x="7668344" y="3140968"/>
            <a:ext cx="1062038" cy="1535113"/>
            <a:chOff x="7956376" y="5445224"/>
            <a:chExt cx="635034" cy="903756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 cstate="print">
              <a:lum contrast="2000"/>
            </a:blip>
            <a:srcRect/>
            <a:stretch>
              <a:fillRect/>
            </a:stretch>
          </p:blipFill>
          <p:spPr bwMode="auto">
            <a:xfrm>
              <a:off x="7956376" y="5445224"/>
              <a:ext cx="504056" cy="903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4999" y="5819440"/>
              <a:ext cx="310188" cy="3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文字方塊 12"/>
            <p:cNvSpPr txBox="1"/>
            <p:nvPr/>
          </p:nvSpPr>
          <p:spPr>
            <a:xfrm>
              <a:off x="8015228" y="5621863"/>
              <a:ext cx="576182" cy="1906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TW" sz="1500" b="1" dirty="0">
                  <a:latin typeface="+mn-lt"/>
                  <a:ea typeface="新細明體" charset="-120"/>
                  <a:cs typeface="Andalus" pitchFamily="18" charset="-78"/>
                </a:rPr>
                <a:t>APPS</a:t>
              </a:r>
              <a:endParaRPr lang="zh-TW" altLang="en-US" sz="1500" b="1" dirty="0">
                <a:latin typeface="+mn-lt"/>
                <a:ea typeface="新細明體" charset="-120"/>
                <a:cs typeface="Andalus" pitchFamily="18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 txBox="1">
            <a:spLocks/>
          </p:cNvSpPr>
          <p:nvPr/>
        </p:nvSpPr>
        <p:spPr>
          <a:xfrm>
            <a:off x="0" y="764704"/>
            <a:ext cx="9144000" cy="2880320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kumimoji="0" lang="en-US" altLang="zh-TW" sz="6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Thank you</a:t>
            </a:r>
            <a:r>
              <a:rPr kumimoji="0" lang="en-US" altLang="zh-TW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!</a:t>
            </a:r>
          </a:p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lang="en-GB" altLang="zh-TW" sz="2800" dirty="0" smtClean="0">
                <a:latin typeface="Calibri" pitchFamily="34" charset="0"/>
                <a:cs typeface="Calibri" pitchFamily="34" charset="0"/>
              </a:rPr>
              <a:t>Web </a:t>
            </a:r>
            <a:r>
              <a:rPr lang="en-GB" altLang="zh-TW" sz="2800" dirty="0">
                <a:latin typeface="Calibri" pitchFamily="34" charset="0"/>
                <a:cs typeface="Calibri" pitchFamily="34" charset="0"/>
              </a:rPr>
              <a:t>Accessibility Campaign Programme Office</a:t>
            </a:r>
          </a:p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lang="en-US" altLang="zh-TW" sz="2400" dirty="0">
                <a:latin typeface="Calibri" pitchFamily="34" charset="0"/>
                <a:cs typeface="Calibri" pitchFamily="34" charset="0"/>
              </a:rPr>
              <a:t>Email : </a:t>
            </a:r>
            <a:r>
              <a:rPr lang="en-GB" altLang="zh-TW" sz="2400" dirty="0">
                <a:latin typeface="Calibri" pitchFamily="34" charset="0"/>
                <a:cs typeface="Calibri" pitchFamily="34" charset="0"/>
                <a:hlinkClick r:id="rId3"/>
              </a:rPr>
              <a:t>wac@ogcio.gov.hk</a:t>
            </a:r>
            <a:r>
              <a:rPr lang="en-US" altLang="zh-TW" sz="2400" dirty="0">
                <a:latin typeface="Calibri" pitchFamily="34" charset="0"/>
                <a:cs typeface="Calibri" pitchFamily="34" charset="0"/>
              </a:rPr>
              <a:t>                         </a:t>
            </a:r>
          </a:p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lang="en-US" altLang="zh-TW" sz="2400" dirty="0">
                <a:latin typeface="Calibri" pitchFamily="34" charset="0"/>
                <a:cs typeface="Calibri" pitchFamily="34" charset="0"/>
              </a:rPr>
              <a:t>Tel. no. : 2582 4606</a:t>
            </a:r>
          </a:p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endParaRPr lang="en-US" altLang="zh-TW" sz="2400" dirty="0">
              <a:latin typeface="Calibri" pitchFamily="34" charset="0"/>
              <a:cs typeface="Calibri" pitchFamily="34" charset="0"/>
            </a:endParaRPr>
          </a:p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endParaRPr lang="en-GB" altLang="zh-TW" sz="2400" dirty="0">
              <a:latin typeface="Calibri" pitchFamily="34" charset="0"/>
              <a:cs typeface="Calibri" pitchFamily="34" charset="0"/>
            </a:endParaRPr>
          </a:p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endParaRPr kumimoji="0" lang="en-US" altLang="zh-TW" sz="72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圖片 5" descr="qrcode sche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212976"/>
            <a:ext cx="2016224" cy="201622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572000" y="522920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  <a:ea typeface="+mj-ea"/>
              </a:rPr>
              <a:t>Web Accessibility Recognition Scheme</a:t>
            </a:r>
          </a:p>
          <a:p>
            <a:pPr algn="ctr"/>
            <a:r>
              <a:rPr lang="en-US" altLang="zh-TW" dirty="0" smtClean="0">
                <a:latin typeface="+mn-lt"/>
                <a:ea typeface="+mj-ea"/>
                <a:hlinkClick r:id="rId5"/>
              </a:rPr>
              <a:t>www.webforall.gov.hk/scheme</a:t>
            </a:r>
            <a:endParaRPr lang="en-US" altLang="zh-TW" dirty="0" smtClean="0">
              <a:latin typeface="+mn-lt"/>
              <a:ea typeface="+mj-ea"/>
            </a:endParaRPr>
          </a:p>
          <a:p>
            <a:pPr algn="ctr"/>
            <a:endParaRPr lang="zh-TW" altLang="en-US" dirty="0">
              <a:latin typeface="+mn-lt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71600" y="522920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  <a:ea typeface="+mj-ea"/>
              </a:rPr>
              <a:t>Web Accessibility Campaign</a:t>
            </a:r>
          </a:p>
          <a:p>
            <a:pPr algn="ctr"/>
            <a:r>
              <a:rPr lang="en-US" altLang="zh-TW" dirty="0" smtClean="0">
                <a:latin typeface="+mn-lt"/>
                <a:ea typeface="+mj-ea"/>
                <a:hlinkClick r:id="rId6"/>
              </a:rPr>
              <a:t>www.webforall.gov.hk</a:t>
            </a:r>
            <a:endParaRPr lang="en-US" altLang="zh-TW" dirty="0" smtClean="0">
              <a:latin typeface="+mn-lt"/>
              <a:ea typeface="+mj-ea"/>
            </a:endParaRPr>
          </a:p>
          <a:p>
            <a:pPr algn="ctr"/>
            <a:endParaRPr lang="zh-TW" altLang="en-US" dirty="0">
              <a:latin typeface="+mn-lt"/>
              <a:ea typeface="+mj-ea"/>
            </a:endParaRPr>
          </a:p>
        </p:txBody>
      </p:sp>
      <p:pic>
        <p:nvPicPr>
          <p:cNvPr id="9" name="圖片 8" descr="Webforall qrcode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3212976"/>
            <a:ext cx="2088232" cy="20882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20" descr="Scheme Logo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716338"/>
            <a:ext cx="43656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副標題 2"/>
          <p:cNvSpPr txBox="1">
            <a:spLocks/>
          </p:cNvSpPr>
          <p:nvPr/>
        </p:nvSpPr>
        <p:spPr bwMode="auto">
          <a:xfrm>
            <a:off x="539750" y="1412875"/>
            <a:ext cx="77771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lvl="1" indent="-360363">
              <a:spcBef>
                <a:spcPct val="20000"/>
              </a:spcBef>
            </a:pPr>
            <a:r>
              <a:rPr lang="en-GB" altLang="zh-TW" sz="2800" b="1" i="1" dirty="0">
                <a:solidFill>
                  <a:srgbClr val="6600CC"/>
                </a:solidFill>
                <a:latin typeface="Calibri" pitchFamily="34" charset="0"/>
              </a:rPr>
              <a:t>Objectives</a:t>
            </a:r>
          </a:p>
          <a:p>
            <a:pPr marL="450850" lvl="1" indent="-360363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zh-TW" sz="2600" dirty="0">
                <a:latin typeface="Calibri" pitchFamily="34" charset="0"/>
              </a:rPr>
              <a:t>Recognise efforts and achievements in adoption of web accessibility design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US" altLang="zh-TW" sz="3200" dirty="0">
              <a:solidFill>
                <a:srgbClr val="17375E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US" altLang="zh-TW" sz="3200" dirty="0">
              <a:solidFill>
                <a:srgbClr val="17375E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GB" altLang="zh-TW" sz="3200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>
                <a:latin typeface="+mn-lt"/>
                <a:ea typeface="新細明體" charset="-120"/>
              </a:rPr>
              <a:t>Web Accessibility Recognition Scheme </a:t>
            </a:r>
          </a:p>
        </p:txBody>
      </p:sp>
      <p:sp>
        <p:nvSpPr>
          <p:cNvPr id="19461" name="副標題 2"/>
          <p:cNvSpPr txBox="1">
            <a:spLocks/>
          </p:cNvSpPr>
          <p:nvPr/>
        </p:nvSpPr>
        <p:spPr bwMode="auto">
          <a:xfrm>
            <a:off x="539750" y="2781300"/>
            <a:ext cx="81359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 lvl="1" indent="-360363">
              <a:spcBef>
                <a:spcPct val="20000"/>
              </a:spcBef>
              <a:buFont typeface="Arial" pitchFamily="34" charset="0"/>
              <a:buChar char="•"/>
            </a:pPr>
            <a:r>
              <a:rPr lang="en-GB" altLang="zh-TW" sz="2600" dirty="0">
                <a:latin typeface="Calibri" pitchFamily="34" charset="0"/>
              </a:rPr>
              <a:t>Raise awareness in the community and encourage wider adoption</a:t>
            </a:r>
          </a:p>
          <a:p>
            <a:pPr marL="450850" lvl="1" indent="-360363">
              <a:spcBef>
                <a:spcPct val="20000"/>
              </a:spcBef>
            </a:pPr>
            <a:endParaRPr lang="en-GB" altLang="zh-TW" sz="28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US" altLang="zh-TW" sz="3200" dirty="0">
              <a:solidFill>
                <a:srgbClr val="17375E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US" altLang="zh-TW" sz="3200" dirty="0">
              <a:solidFill>
                <a:srgbClr val="17375E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kumimoji="0" lang="en-GB" altLang="zh-TW" sz="3200" dirty="0">
              <a:solidFill>
                <a:srgbClr val="17375E"/>
              </a:solidFill>
              <a:latin typeface="Calibri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576064" y="197768"/>
            <a:ext cx="85324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 smtClean="0">
                <a:latin typeface="+mn-lt"/>
              </a:rPr>
              <a:t>Web Accessibility Recognition Scheme</a:t>
            </a:r>
          </a:p>
        </p:txBody>
      </p:sp>
      <p:sp>
        <p:nvSpPr>
          <p:cNvPr id="12" name="副標題 2"/>
          <p:cNvSpPr txBox="1">
            <a:spLocks/>
          </p:cNvSpPr>
          <p:nvPr/>
        </p:nvSpPr>
        <p:spPr bwMode="auto">
          <a:xfrm>
            <a:off x="539552" y="1412776"/>
            <a:ext cx="86044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50850" lvl="1" indent="-360363">
              <a:spcBef>
                <a:spcPts val="1200"/>
              </a:spcBef>
            </a:pPr>
            <a:r>
              <a:rPr lang="en-GB" altLang="zh-TW" sz="2800" b="1" i="1" dirty="0" smtClean="0">
                <a:solidFill>
                  <a:srgbClr val="6600CC"/>
                </a:solidFill>
                <a:latin typeface="+mn-lt"/>
                <a:cs typeface="+mn-cs"/>
              </a:rPr>
              <a:t>Structure</a:t>
            </a:r>
          </a:p>
          <a:p>
            <a:pPr marL="450850" lvl="1" indent="-360363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zh-TW" sz="2400" dirty="0" smtClean="0">
                <a:latin typeface="+mn-lt"/>
                <a:cs typeface="+mn-cs"/>
              </a:rPr>
              <a:t>Co-organise with the Equal Opportunities Commission (EOC)</a:t>
            </a:r>
            <a:endParaRPr lang="zh-TW" altLang="en-US" sz="2400" dirty="0" smtClean="0"/>
          </a:p>
          <a:p>
            <a:pPr marL="450850" lvl="1" indent="-3603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2400" dirty="0" smtClean="0">
                <a:latin typeface="+mn-lt"/>
                <a:cs typeface="+mn-cs"/>
              </a:rPr>
              <a:t>Led by an Advisory Committee comprising members from </a:t>
            </a:r>
          </a:p>
          <a:p>
            <a:pPr marL="908050" lvl="2" indent="-3603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2400" dirty="0" smtClean="0">
                <a:latin typeface="+mn-lt"/>
                <a:cs typeface="+mn-cs"/>
              </a:rPr>
              <a:t>Government and EOC</a:t>
            </a:r>
            <a:endParaRPr lang="zh-TW" altLang="en-US" sz="2400" dirty="0" smtClean="0"/>
          </a:p>
          <a:p>
            <a:pPr marL="908050" lvl="2" indent="-3603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2400" dirty="0" smtClean="0">
                <a:latin typeface="+mn-lt"/>
                <a:cs typeface="+mn-cs"/>
              </a:rPr>
              <a:t>Non-profit making organisations </a:t>
            </a:r>
            <a:r>
              <a:rPr lang="zh-TW" altLang="en-US" sz="2400" dirty="0" smtClean="0">
                <a:latin typeface="+mn-lt"/>
              </a:rPr>
              <a:t>－</a:t>
            </a:r>
            <a:endParaRPr lang="en-US" altLang="zh-TW" sz="2400" dirty="0" smtClean="0">
              <a:latin typeface="+mn-lt"/>
              <a:cs typeface="+mn-cs"/>
            </a:endParaRPr>
          </a:p>
          <a:p>
            <a:pPr marL="1365250" lvl="3" indent="-3603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2400" dirty="0" smtClean="0">
                <a:latin typeface="+mn-lt"/>
              </a:rPr>
              <a:t>Visual Impairment</a:t>
            </a:r>
          </a:p>
          <a:p>
            <a:pPr marL="1365250" lvl="3" indent="-3603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2400" dirty="0" smtClean="0">
                <a:latin typeface="+mn-lt"/>
                <a:cs typeface="+mn-cs"/>
              </a:rPr>
              <a:t>Physical Impairment</a:t>
            </a:r>
          </a:p>
          <a:p>
            <a:pPr marL="1365250" lvl="3" indent="-360363">
              <a:spcBef>
                <a:spcPts val="600"/>
              </a:spcBef>
              <a:buFont typeface="Arial" pitchFamily="34" charset="0"/>
              <a:buChar char="•"/>
            </a:pPr>
            <a:r>
              <a:rPr lang="en-GB" altLang="zh-TW" sz="2400" dirty="0" smtClean="0">
                <a:latin typeface="+mn-lt"/>
                <a:cs typeface="+mn-cs"/>
              </a:rPr>
              <a:t>Hearing Impairment</a:t>
            </a:r>
          </a:p>
          <a:p>
            <a:pPr marL="908050" lvl="2" indent="-3603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2400" dirty="0" smtClean="0">
                <a:latin typeface="+mn-lt"/>
              </a:rPr>
              <a:t>Members from ICT Industry</a:t>
            </a:r>
          </a:p>
          <a:p>
            <a:pPr marL="450850" lvl="1" indent="-360363" eaLnBrk="0" hangingPunct="0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GB" altLang="zh-TW" sz="2200" dirty="0" smtClean="0">
              <a:latin typeface="+mn-lt"/>
            </a:endParaRPr>
          </a:p>
          <a:p>
            <a:pPr marL="450850" lvl="1" indent="-360363" eaLnBrk="0" hangingPunct="0">
              <a:spcBef>
                <a:spcPts val="0"/>
              </a:spcBef>
              <a:defRPr/>
            </a:pPr>
            <a:r>
              <a:rPr lang="en-GB" altLang="zh-TW" sz="2400" b="1" dirty="0" smtClean="0">
                <a:latin typeface="+mn-lt"/>
                <a:hlinkClick r:id="rId3"/>
              </a:rPr>
              <a:t>www.webforall.gov.hk/scheme</a:t>
            </a:r>
            <a:endParaRPr lang="en-GB" altLang="zh-TW" sz="2400" b="1" dirty="0" smtClean="0">
              <a:latin typeface="+mn-lt"/>
            </a:endParaRPr>
          </a:p>
          <a:p>
            <a:pPr marL="450850" lvl="1" indent="-360363" eaLnBrk="0" hangingPunct="0">
              <a:spcBef>
                <a:spcPts val="100"/>
              </a:spcBef>
              <a:buFont typeface="Arial" pitchFamily="34" charset="0"/>
              <a:buChar char="•"/>
              <a:defRPr/>
            </a:pPr>
            <a:endParaRPr lang="en-GB" altLang="zh-TW" sz="2200" dirty="0" smtClean="0">
              <a:latin typeface="+mn-lt"/>
            </a:endParaRPr>
          </a:p>
          <a:p>
            <a:pPr marL="361950" lvl="0" indent="-361950" eaLnBrk="0" hangingPunct="0">
              <a:spcBef>
                <a:spcPts val="600"/>
              </a:spcBef>
              <a:buFont typeface="Arial" charset="0"/>
              <a:buChar char="•"/>
              <a:defRPr/>
            </a:pPr>
            <a:endParaRPr kumimoji="0" lang="en-US" altLang="zh-TW" sz="2400" dirty="0" smtClean="0"/>
          </a:p>
          <a:p>
            <a:pPr marL="908050" lvl="2" indent="-360363">
              <a:spcBef>
                <a:spcPts val="200"/>
              </a:spcBef>
              <a:buFont typeface="Arial" pitchFamily="34" charset="0"/>
              <a:buChar char="•"/>
            </a:pPr>
            <a:endParaRPr lang="en-US" altLang="zh-TW" sz="2200" dirty="0" smtClean="0">
              <a:latin typeface="+mn-lt"/>
            </a:endParaRPr>
          </a:p>
          <a:p>
            <a:pPr marL="1365250" lvl="3" indent="-360363">
              <a:spcBef>
                <a:spcPct val="20000"/>
              </a:spcBef>
              <a:buFont typeface="Arial" pitchFamily="34" charset="0"/>
              <a:buChar char="•"/>
            </a:pPr>
            <a:endParaRPr lang="en-GB" altLang="zh-TW" sz="280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標題 2"/>
          <p:cNvSpPr txBox="1">
            <a:spLocks/>
          </p:cNvSpPr>
          <p:nvPr/>
        </p:nvSpPr>
        <p:spPr bwMode="auto">
          <a:xfrm>
            <a:off x="539552" y="1412776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450850" marR="0" lvl="1" indent="-360363" defTabSz="914400" eaLnBrk="0" latinLnBrk="0" hangingPunct="0">
              <a:lnSpc>
                <a:spcPct val="100000"/>
              </a:lnSpc>
              <a:spcBef>
                <a:spcPts val="1200"/>
              </a:spcBef>
              <a:buClrTx/>
              <a:buSzTx/>
              <a:tabLst/>
              <a:defRPr/>
            </a:pPr>
            <a:r>
              <a:rPr lang="en-US" altLang="zh-TW" sz="2800" b="1" i="1" dirty="0" smtClean="0">
                <a:solidFill>
                  <a:srgbClr val="6600CC"/>
                </a:solidFill>
                <a:latin typeface="+mn-lt"/>
              </a:rPr>
              <a:t>Framework</a:t>
            </a:r>
          </a:p>
          <a:p>
            <a:pPr marL="450850" lvl="1" indent="-360363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zh-TW" sz="2400" dirty="0" smtClean="0">
                <a:latin typeface="+mn-lt"/>
              </a:rPr>
              <a:t>Website / Mobile Apps Streams</a:t>
            </a:r>
          </a:p>
          <a:p>
            <a:pPr marL="450850" lvl="1" indent="-360363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altLang="zh-TW" sz="2400" dirty="0" smtClean="0">
                <a:latin typeface="+mn-lt"/>
              </a:rPr>
              <a:t>Gold / Silver Awards</a:t>
            </a:r>
          </a:p>
          <a:p>
            <a:pPr marL="450850" lvl="1" indent="-360363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GB" altLang="zh-TW" sz="2400" dirty="0" smtClean="0">
              <a:latin typeface="+mn-lt"/>
            </a:endParaRPr>
          </a:p>
          <a:p>
            <a:pPr marL="450850" lvl="1" indent="-360363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GB" altLang="zh-TW" sz="2400" dirty="0" smtClean="0">
              <a:latin typeface="+mn-lt"/>
            </a:endParaRPr>
          </a:p>
          <a:p>
            <a:pPr marL="450850" lvl="1" indent="-360363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GB" altLang="zh-TW" sz="2400" dirty="0" smtClean="0">
              <a:latin typeface="+mn-lt"/>
            </a:endParaRPr>
          </a:p>
          <a:p>
            <a:pPr marL="450850" lvl="1" indent="-360363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GB" altLang="zh-TW" sz="1500" dirty="0" smtClean="0">
              <a:latin typeface="+mn-lt"/>
            </a:endParaRPr>
          </a:p>
          <a:p>
            <a:pPr marL="450850" lvl="1" indent="-360363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altLang="zh-TW" sz="2400" dirty="0" smtClean="0">
                <a:latin typeface="+mn-lt"/>
              </a:rPr>
              <a:t>My Favourite Website Awards</a:t>
            </a:r>
            <a:endParaRPr lang="en-GB" altLang="zh-TW" sz="2400" dirty="0" smtClean="0">
              <a:solidFill>
                <a:srgbClr val="0033CC"/>
              </a:solidFill>
              <a:latin typeface="+mn-lt"/>
            </a:endParaRPr>
          </a:p>
          <a:p>
            <a:pPr marL="450850" lvl="1" indent="-360363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altLang="zh-TW" sz="2400" dirty="0" smtClean="0">
                <a:latin typeface="+mn-lt"/>
              </a:rPr>
              <a:t>Annual Event</a:t>
            </a:r>
          </a:p>
          <a:p>
            <a:pPr marL="450850" lvl="1" indent="-360363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GB" altLang="zh-TW" sz="2400" dirty="0" smtClean="0">
                <a:latin typeface="+mn-lt"/>
              </a:rPr>
              <a:t>Open to all local enterprises and non-governmental organisations</a:t>
            </a:r>
            <a:endParaRPr lang="en-GB" altLang="zh-TW" sz="280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76064" y="197768"/>
            <a:ext cx="85324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 smtClean="0">
                <a:latin typeface="+mn-lt"/>
              </a:rPr>
              <a:t>Web Accessibility Recognition Scheme</a:t>
            </a:r>
          </a:p>
        </p:txBody>
      </p:sp>
      <p:pic>
        <p:nvPicPr>
          <p:cNvPr id="20275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720080" cy="9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  <p:pic>
        <p:nvPicPr>
          <p:cNvPr id="6" name="Picture 2" descr="Accreditation logo of silver aw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6664" y="2713975"/>
            <a:ext cx="2183408" cy="120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Accreditation logo of gold aw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623761"/>
            <a:ext cx="2196140" cy="130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 descr="logo_final_gol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2839785"/>
            <a:ext cx="861491" cy="923949"/>
          </a:xfrm>
          <a:prstGeom prst="rect">
            <a:avLst/>
          </a:prstGeom>
        </p:spPr>
      </p:pic>
      <p:pic>
        <p:nvPicPr>
          <p:cNvPr id="10" name="圖片 9" descr="logo_final_silv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6813" y="2839785"/>
            <a:ext cx="861491" cy="923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 txBox="1">
            <a:spLocks/>
          </p:cNvSpPr>
          <p:nvPr/>
        </p:nvSpPr>
        <p:spPr bwMode="auto">
          <a:xfrm>
            <a:off x="611188" y="1413272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just" eaLnBrk="0" hangingPunct="0">
              <a:spcBef>
                <a:spcPts val="600"/>
              </a:spcBef>
            </a:pPr>
            <a:r>
              <a:rPr kumimoji="0" lang="en-US" altLang="zh-TW" sz="2800" b="1" i="1" dirty="0">
                <a:solidFill>
                  <a:srgbClr val="6600CC"/>
                </a:solidFill>
                <a:latin typeface="Calibri" pitchFamily="34" charset="0"/>
              </a:rPr>
              <a:t>Social Responsibility</a:t>
            </a:r>
          </a:p>
          <a:p>
            <a:pPr marL="361950" indent="-36195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US" altLang="zh-TW" sz="2000" dirty="0">
                <a:latin typeface="Calibri" pitchFamily="34" charset="0"/>
              </a:rPr>
              <a:t>Making websites/mobile applications accessible</a:t>
            </a:r>
          </a:p>
          <a:p>
            <a:pPr marL="361950" indent="-36195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US" altLang="zh-TW" sz="2000" dirty="0">
                <a:latin typeface="Calibri" pitchFamily="34" charset="0"/>
              </a:rPr>
              <a:t>Contributing to a caring and inclusive society</a:t>
            </a:r>
          </a:p>
          <a:p>
            <a:pPr marL="361950" indent="-361950" algn="just" eaLnBrk="0" hangingPunct="0">
              <a:spcBef>
                <a:spcPts val="600"/>
              </a:spcBef>
            </a:pPr>
            <a:r>
              <a:rPr kumimoji="0" lang="en-US" altLang="zh-TW" sz="2800" b="1" i="1" dirty="0">
                <a:solidFill>
                  <a:srgbClr val="6600CC"/>
                </a:solidFill>
                <a:latin typeface="Calibri" pitchFamily="34" charset="0"/>
              </a:rPr>
              <a:t>Recognition and Achievements</a:t>
            </a:r>
          </a:p>
          <a:p>
            <a:pPr marL="361950" indent="-36195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US" altLang="zh-TW" sz="2000" dirty="0">
                <a:latin typeface="Calibri" pitchFamily="34" charset="0"/>
              </a:rPr>
              <a:t>Receiving an award and building positive corporate image</a:t>
            </a:r>
          </a:p>
          <a:p>
            <a:pPr marL="361950" indent="-361950" algn="just" eaLnBrk="0" hangingPunct="0">
              <a:spcBef>
                <a:spcPts val="600"/>
              </a:spcBef>
            </a:pPr>
            <a:r>
              <a:rPr kumimoji="0" lang="en-US" altLang="zh-TW" sz="2800" b="1" i="1" dirty="0">
                <a:solidFill>
                  <a:srgbClr val="6600CC"/>
                </a:solidFill>
                <a:latin typeface="Calibri" pitchFamily="34" charset="0"/>
              </a:rPr>
              <a:t>Cost Savings</a:t>
            </a:r>
          </a:p>
          <a:p>
            <a:pPr marL="361950" indent="-36195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US" altLang="zh-TW" sz="2000" dirty="0" err="1">
                <a:latin typeface="Calibri" pitchFamily="34" charset="0"/>
              </a:rPr>
              <a:t>Familiarising</a:t>
            </a:r>
            <a:r>
              <a:rPr kumimoji="0" lang="en-US" altLang="zh-TW" sz="2000" dirty="0">
                <a:latin typeface="Calibri" pitchFamily="34" charset="0"/>
              </a:rPr>
              <a:t> of good practices and saving maintenance cost</a:t>
            </a:r>
          </a:p>
          <a:p>
            <a:pPr marL="361950" indent="-361950" algn="just" eaLnBrk="0" hangingPunct="0">
              <a:spcBef>
                <a:spcPts val="600"/>
              </a:spcBef>
            </a:pPr>
            <a:r>
              <a:rPr kumimoji="0" lang="en-US" altLang="zh-TW" sz="2800" b="1" i="1" dirty="0">
                <a:solidFill>
                  <a:srgbClr val="6600CC"/>
                </a:solidFill>
                <a:latin typeface="Calibri" pitchFamily="34" charset="0"/>
              </a:rPr>
              <a:t>Enhancing Competitiveness</a:t>
            </a:r>
          </a:p>
          <a:p>
            <a:pPr marL="361950" indent="-36195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US" altLang="zh-TW" sz="2000" dirty="0">
                <a:latin typeface="Calibri" pitchFamily="34" charset="0"/>
              </a:rPr>
              <a:t>Making websites more friendly to search engines</a:t>
            </a:r>
          </a:p>
          <a:p>
            <a:pPr marL="361950" indent="-361950" algn="just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kumimoji="0" lang="en-US" altLang="zh-TW" sz="2000" dirty="0">
                <a:latin typeface="Calibri" pitchFamily="34" charset="0"/>
              </a:rPr>
              <a:t>Widening reach-out</a:t>
            </a:r>
          </a:p>
          <a:p>
            <a:pPr marL="361950" indent="-361950" algn="just" eaLnBrk="0" hangingPunct="0">
              <a:spcBef>
                <a:spcPct val="30000"/>
              </a:spcBef>
            </a:pPr>
            <a:endParaRPr kumimoji="0" lang="en-US" altLang="zh-TW" sz="2400" b="1" i="1" dirty="0">
              <a:solidFill>
                <a:srgbClr val="8439BD"/>
              </a:solidFill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61950" indent="-361950" algn="just" eaLnBrk="0" hangingPunct="0">
              <a:spcBef>
                <a:spcPct val="30000"/>
              </a:spcBef>
            </a:pPr>
            <a:endParaRPr kumimoji="0" lang="en-US" altLang="zh-TW" sz="2400" b="1" i="1" dirty="0">
              <a:solidFill>
                <a:srgbClr val="8439BD"/>
              </a:solidFill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61950" indent="-361950" algn="just" eaLnBrk="0" hangingPunct="0">
              <a:spcBef>
                <a:spcPct val="30000"/>
              </a:spcBef>
            </a:pPr>
            <a:endParaRPr kumimoji="0" lang="en-US" altLang="zh-TW" sz="2400" dirty="0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>
                <a:latin typeface="+mn-lt"/>
                <a:ea typeface="新細明體" charset="-120"/>
              </a:rPr>
              <a:t>Benefits of Joining the Scheme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  <p:pic>
        <p:nvPicPr>
          <p:cNvPr id="5" name="圖片 4" descr="th (10) - 複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653136"/>
            <a:ext cx="1756663" cy="1368152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6300192" y="1398185"/>
            <a:ext cx="1800200" cy="1886799"/>
            <a:chOff x="5387131" y="2494165"/>
            <a:chExt cx="1584176" cy="1596523"/>
          </a:xfrm>
        </p:grpSpPr>
        <p:pic>
          <p:nvPicPr>
            <p:cNvPr id="11" name="圖片 10" descr="th (12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7131" y="2494165"/>
              <a:ext cx="1584176" cy="1596523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5675163" y="3097834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300000"/>
                </a:camera>
                <a:lightRig rig="threePt" dir="t"/>
              </a:scene3d>
            </a:bodyPr>
            <a:lstStyle/>
            <a:p>
              <a:pPr algn="ctr"/>
              <a:r>
                <a:rPr lang="en-US" altLang="zh-TW" sz="1000" dirty="0" smtClean="0">
                  <a:latin typeface="Arial Narrow" pitchFamily="34" charset="0"/>
                  <a:cs typeface="Arial" pitchFamily="34" charset="0"/>
                </a:rPr>
                <a:t>Corporate</a:t>
              </a:r>
            </a:p>
            <a:p>
              <a:pPr algn="ctr"/>
              <a:r>
                <a:rPr lang="en-US" altLang="zh-TW" sz="1000" dirty="0" smtClean="0">
                  <a:latin typeface="Arial Narrow" pitchFamily="34" charset="0"/>
                  <a:cs typeface="Arial" pitchFamily="34" charset="0"/>
                </a:rPr>
                <a:t>Social</a:t>
              </a:r>
            </a:p>
            <a:p>
              <a:pPr algn="ctr"/>
              <a:r>
                <a:rPr lang="en-US" altLang="zh-TW" sz="1000" dirty="0" smtClean="0">
                  <a:latin typeface="Arial Narrow" pitchFamily="34" charset="0"/>
                  <a:cs typeface="Arial" pitchFamily="34" charset="0"/>
                </a:rPr>
                <a:t>Responsibility</a:t>
              </a:r>
              <a:endParaRPr lang="zh-TW" altLang="en-US" sz="1000" dirty="0">
                <a:latin typeface="Arial Narrow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 txBox="1">
            <a:spLocks/>
          </p:cNvSpPr>
          <p:nvPr/>
        </p:nvSpPr>
        <p:spPr bwMode="auto">
          <a:xfrm>
            <a:off x="611188" y="1341438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algn="just" eaLnBrk="0" hangingPunct="0">
              <a:spcBef>
                <a:spcPct val="30000"/>
              </a:spcBef>
            </a:pPr>
            <a:r>
              <a:rPr kumimoji="0" lang="en-US" altLang="zh-TW" sz="2800" b="1" i="1" dirty="0">
                <a:solidFill>
                  <a:srgbClr val="6600CC"/>
                </a:solidFill>
                <a:latin typeface="Calibri" pitchFamily="34" charset="0"/>
              </a:rPr>
              <a:t>Publicity</a:t>
            </a:r>
            <a:endParaRPr kumimoji="0" lang="en-US" altLang="zh-TW" sz="3200" b="1" i="1" dirty="0">
              <a:solidFill>
                <a:srgbClr val="6600CC"/>
              </a:solidFill>
              <a:latin typeface="Calibri" pitchFamily="34" charset="0"/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Arial" pitchFamily="34" charset="0"/>
              <a:buChar char="•"/>
            </a:pPr>
            <a:r>
              <a:rPr kumimoji="0" lang="en-US" altLang="zh-TW" sz="2400" dirty="0">
                <a:latin typeface="Calibri" pitchFamily="34" charset="0"/>
              </a:rPr>
              <a:t>Entitle to use award logos for promotional purposes</a:t>
            </a:r>
          </a:p>
          <a:p>
            <a:pPr marL="361950" indent="-361950" algn="just" eaLnBrk="0" hangingPunct="0">
              <a:spcBef>
                <a:spcPct val="30000"/>
              </a:spcBef>
              <a:buFont typeface="Arial" pitchFamily="34" charset="0"/>
              <a:buChar char="•"/>
            </a:pPr>
            <a:r>
              <a:rPr kumimoji="0" lang="en-US" altLang="zh-TW" sz="2400" dirty="0">
                <a:latin typeface="Calibri" pitchFamily="34" charset="0"/>
              </a:rPr>
              <a:t>Invite to share experiences at public events/seminars</a:t>
            </a:r>
          </a:p>
          <a:p>
            <a:pPr marL="361950" indent="-361950" algn="just" eaLnBrk="0" hangingPunct="0">
              <a:spcBef>
                <a:spcPct val="30000"/>
              </a:spcBef>
              <a:buFont typeface="Arial" pitchFamily="34" charset="0"/>
              <a:buChar char="•"/>
            </a:pPr>
            <a:r>
              <a:rPr kumimoji="0" lang="en-US" altLang="zh-TW" sz="2400" dirty="0">
                <a:latin typeface="Calibri" pitchFamily="34" charset="0"/>
              </a:rPr>
              <a:t>Publish achievements on </a:t>
            </a:r>
          </a:p>
          <a:p>
            <a:pPr marL="819150" lvl="1" indent="-361950" algn="just" eaLnBrk="0" hangingPunct="0">
              <a:spcBef>
                <a:spcPct val="30000"/>
              </a:spcBef>
              <a:buFont typeface="Wingdings" pitchFamily="2" charset="2"/>
              <a:buChar char="ü"/>
            </a:pPr>
            <a:r>
              <a:rPr kumimoji="0" lang="en-US" altLang="zh-TW" sz="2400" dirty="0">
                <a:latin typeface="Calibri" pitchFamily="34" charset="0"/>
              </a:rPr>
              <a:t>Interview by online media</a:t>
            </a:r>
          </a:p>
          <a:p>
            <a:pPr marL="819150" lvl="1" indent="-361950" algn="just" eaLnBrk="0" hangingPunct="0">
              <a:spcBef>
                <a:spcPct val="30000"/>
              </a:spcBef>
              <a:buFont typeface="Wingdings" pitchFamily="2" charset="2"/>
              <a:buChar char="ü"/>
            </a:pPr>
            <a:r>
              <a:rPr kumimoji="0" lang="en-US" altLang="zh-TW" sz="2400" dirty="0">
                <a:latin typeface="Calibri" pitchFamily="34" charset="0"/>
              </a:rPr>
              <a:t>Recognition Scheme websites, online banners</a:t>
            </a:r>
          </a:p>
          <a:p>
            <a:pPr marL="819150" lvl="1" indent="-361950" algn="just" eaLnBrk="0" hangingPunct="0">
              <a:spcBef>
                <a:spcPct val="30000"/>
              </a:spcBef>
              <a:buFont typeface="Wingdings" pitchFamily="2" charset="2"/>
              <a:buChar char="ü"/>
            </a:pPr>
            <a:r>
              <a:rPr kumimoji="0" lang="en-US" altLang="zh-TW" sz="2400" dirty="0">
                <a:latin typeface="Calibri" pitchFamily="34" charset="0"/>
              </a:rPr>
              <a:t>Local free / paid newspapers, magazines</a:t>
            </a:r>
          </a:p>
          <a:p>
            <a:pPr marL="819150" lvl="1" indent="-361950" algn="just" eaLnBrk="0" hangingPunct="0">
              <a:spcBef>
                <a:spcPct val="30000"/>
              </a:spcBef>
              <a:buFont typeface="Wingdings" pitchFamily="2" charset="2"/>
              <a:buChar char="ü"/>
            </a:pPr>
            <a:r>
              <a:rPr kumimoji="0" lang="en-US" altLang="zh-TW" sz="2400" dirty="0">
                <a:latin typeface="Calibri" pitchFamily="34" charset="0"/>
              </a:rPr>
              <a:t>Newspaper advertorials </a:t>
            </a:r>
          </a:p>
          <a:p>
            <a:pPr marL="819150" lvl="1" indent="-361950" algn="just" eaLnBrk="0" hangingPunct="0">
              <a:spcBef>
                <a:spcPct val="30000"/>
              </a:spcBef>
              <a:buFont typeface="Wingdings" pitchFamily="2" charset="2"/>
              <a:buChar char="ü"/>
            </a:pPr>
            <a:r>
              <a:rPr kumimoji="0" lang="en-US" altLang="zh-TW" sz="2400" dirty="0">
                <a:latin typeface="Calibri" pitchFamily="34" charset="0"/>
              </a:rPr>
              <a:t>Booklet insertion via newspaper </a:t>
            </a:r>
          </a:p>
          <a:p>
            <a:pPr marL="819150" lvl="1" indent="-361950" algn="just" eaLnBrk="0" hangingPunct="0">
              <a:spcBef>
                <a:spcPct val="30000"/>
              </a:spcBef>
              <a:buFont typeface="Wingdings" pitchFamily="2" charset="2"/>
              <a:buChar char="ü"/>
            </a:pPr>
            <a:r>
              <a:rPr kumimoji="0" lang="en-US" altLang="zh-TW" sz="2400" dirty="0">
                <a:latin typeface="Calibri" pitchFamily="34" charset="0"/>
              </a:rPr>
              <a:t>Radio interviews</a:t>
            </a:r>
          </a:p>
          <a:p>
            <a:pPr marL="361950" indent="-361950" algn="just" eaLnBrk="0" hangingPunct="0">
              <a:spcBef>
                <a:spcPct val="30000"/>
              </a:spcBef>
            </a:pPr>
            <a:endParaRPr kumimoji="0" lang="en-US" altLang="zh-TW" sz="2400" b="1" i="1" dirty="0">
              <a:solidFill>
                <a:srgbClr val="8439BD"/>
              </a:solidFill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Arial" pitchFamily="34" charset="0"/>
              <a:buChar char="•"/>
            </a:pPr>
            <a:endParaRPr kumimoji="0" lang="en-US" altLang="zh-TW" sz="2400" dirty="0">
              <a:latin typeface="Calibri" pitchFamily="34" charset="0"/>
            </a:endParaRPr>
          </a:p>
          <a:p>
            <a:pPr marL="361950" indent="-361950" algn="just" eaLnBrk="0" hangingPunct="0">
              <a:spcBef>
                <a:spcPct val="30000"/>
              </a:spcBef>
            </a:pPr>
            <a:endParaRPr kumimoji="0" lang="en-US" altLang="zh-TW" sz="2400" dirty="0">
              <a:latin typeface="Calibri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>
                <a:latin typeface="+mn-lt"/>
                <a:ea typeface="新細明體" charset="-120"/>
              </a:rPr>
              <a:t>Benefits of Joining the Scheme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群組 4"/>
          <p:cNvGrpSpPr>
            <a:grpSpLocks/>
          </p:cNvGrpSpPr>
          <p:nvPr/>
        </p:nvGrpSpPr>
        <p:grpSpPr bwMode="auto">
          <a:xfrm rot="402638">
            <a:off x="2507491" y="3692098"/>
            <a:ext cx="3171825" cy="1939925"/>
            <a:chOff x="1259632" y="2731625"/>
            <a:chExt cx="4112343" cy="2517445"/>
          </a:xfrm>
        </p:grpSpPr>
        <p:pic>
          <p:nvPicPr>
            <p:cNvPr id="6" name="Picture 2" descr="C:\Users\imysit\Desktop\leolai.jpg"/>
            <p:cNvPicPr>
              <a:picLocks noChangeAspect="1" noChangeArrowheads="1"/>
            </p:cNvPicPr>
            <p:nvPr/>
          </p:nvPicPr>
          <p:blipFill>
            <a:blip r:embed="rId2" cstate="print"/>
            <a:srcRect t="894"/>
            <a:stretch>
              <a:fillRect/>
            </a:stretch>
          </p:blipFill>
          <p:spPr bwMode="auto">
            <a:xfrm>
              <a:off x="1259632" y="2731625"/>
              <a:ext cx="4112343" cy="251744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7" name="矩形 6"/>
            <p:cNvSpPr/>
            <p:nvPr/>
          </p:nvSpPr>
          <p:spPr>
            <a:xfrm>
              <a:off x="1826387" y="2907508"/>
              <a:ext cx="864456" cy="574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827881" y="3557891"/>
              <a:ext cx="1379014" cy="714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391524" y="2979261"/>
              <a:ext cx="936494" cy="135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453663" y="3085532"/>
              <a:ext cx="909738" cy="135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629028" y="3201505"/>
              <a:ext cx="720380" cy="430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4709353" y="5096663"/>
            <a:ext cx="935038" cy="64770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789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40575">
            <a:off x="538787" y="2658942"/>
            <a:ext cx="3808127" cy="286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2901786" y="2518224"/>
            <a:ext cx="792163" cy="576263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789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8075">
            <a:off x="4603180" y="2533056"/>
            <a:ext cx="3888467" cy="241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5422066" y="4102400"/>
            <a:ext cx="936625" cy="649287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>
                <a:latin typeface="+mn-lt"/>
                <a:ea typeface="新細明體" charset="-120"/>
              </a:rPr>
              <a:t>Web Accessibility Recognition Scheme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395536" y="1484784"/>
            <a:ext cx="7776864" cy="579646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14000">
                <a:schemeClr val="accent6">
                  <a:lumMod val="75000"/>
                </a:schemeClr>
              </a:gs>
              <a:gs pos="0">
                <a:schemeClr val="accent6">
                  <a:lumMod val="50000"/>
                  <a:alpha val="0"/>
                </a:schemeClr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pPr marL="361950" indent="-361950" eaLnBrk="0" hangingPunct="0">
              <a:lnSpc>
                <a:spcPts val="3800"/>
              </a:lnSpc>
              <a:spcBef>
                <a:spcPts val="1200"/>
              </a:spcBef>
              <a:buClr>
                <a:srgbClr val="386A42"/>
              </a:buClr>
              <a:buSzPct val="110000"/>
              <a:tabLst>
                <a:tab pos="452438" algn="l"/>
              </a:tabLst>
              <a:defRPr/>
            </a:pPr>
            <a:r>
              <a:rPr lang="en-US" altLang="zh-TW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Award Logos Used for Promotional Purposes</a:t>
            </a:r>
            <a:endParaRPr lang="zh-TW" alt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圖片 1"/>
          <p:cNvPicPr>
            <a:picLocks noChangeAspect="1"/>
          </p:cNvPicPr>
          <p:nvPr/>
        </p:nvPicPr>
        <p:blipFill>
          <a:blip r:embed="rId2" cstate="print"/>
          <a:srcRect b="11537"/>
          <a:stretch>
            <a:fillRect/>
          </a:stretch>
        </p:blipFill>
        <p:spPr bwMode="auto">
          <a:xfrm>
            <a:off x="1600061" y="1988841"/>
            <a:ext cx="5924267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500563" y="2492375"/>
            <a:ext cx="1223962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矩形 5"/>
          <p:cNvSpPr/>
          <p:nvPr/>
        </p:nvSpPr>
        <p:spPr>
          <a:xfrm>
            <a:off x="2898527" y="3573016"/>
            <a:ext cx="2808313" cy="2160017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3590" y="153564"/>
            <a:ext cx="1972905" cy="11872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76263" y="198438"/>
            <a:ext cx="8532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AU" altLang="zh-TW" sz="3200" b="1" dirty="0">
                <a:latin typeface="+mn-lt"/>
                <a:ea typeface="新細明體" charset="-120"/>
              </a:rPr>
              <a:t>Web Accessibility Recognition Scheme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51520" y="1340768"/>
            <a:ext cx="8532440" cy="579646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14000">
                <a:schemeClr val="accent6">
                  <a:lumMod val="75000"/>
                </a:schemeClr>
              </a:gs>
              <a:gs pos="0">
                <a:schemeClr val="accent6">
                  <a:lumMod val="50000"/>
                  <a:alpha val="0"/>
                </a:schemeClr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pPr marL="361950" indent="-361950" eaLnBrk="0" hangingPunct="0">
              <a:lnSpc>
                <a:spcPts val="3800"/>
              </a:lnSpc>
              <a:spcBef>
                <a:spcPts val="1200"/>
              </a:spcBef>
              <a:buClr>
                <a:srgbClr val="386A42"/>
              </a:buClr>
              <a:buSzPct val="110000"/>
              <a:tabLst>
                <a:tab pos="452438" algn="l"/>
              </a:tabLst>
              <a:defRPr/>
            </a:pPr>
            <a:r>
              <a:rPr lang="en-US" altLang="zh-TW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Awards Presentation Ceremony Highlights in Newspaper Website</a:t>
            </a:r>
            <a:endParaRPr lang="zh-TW" alt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11913</TotalTime>
  <Words>690</Words>
  <Application>Microsoft Office PowerPoint</Application>
  <PresentationFormat>如螢幕大小 (4:3)</PresentationFormat>
  <Paragraphs>211</Paragraphs>
  <Slides>22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Custom Design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</vt:vector>
  </TitlesOfParts>
  <Company>The Government of HKSAR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Accessibility Recognition Scheme</dc:title>
  <dc:creator>OGCIO</dc:creator>
  <cp:lastModifiedBy>Joanna CH CHAN</cp:lastModifiedBy>
  <cp:revision>1385</cp:revision>
  <dcterms:created xsi:type="dcterms:W3CDTF">2011-09-21T04:23:14Z</dcterms:created>
  <dcterms:modified xsi:type="dcterms:W3CDTF">2014-06-27T06:37:15Z</dcterms:modified>
</cp:coreProperties>
</file>