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7" r:id="rId1"/>
  </p:sldMasterIdLst>
  <p:notesMasterIdLst>
    <p:notesMasterId r:id="rId26"/>
  </p:notesMasterIdLst>
  <p:handoutMasterIdLst>
    <p:handoutMasterId r:id="rId27"/>
  </p:handoutMasterIdLst>
  <p:sldIdLst>
    <p:sldId id="485" r:id="rId2"/>
    <p:sldId id="673" r:id="rId3"/>
    <p:sldId id="681" r:id="rId4"/>
    <p:sldId id="674" r:id="rId5"/>
    <p:sldId id="675" r:id="rId6"/>
    <p:sldId id="672" r:id="rId7"/>
    <p:sldId id="676" r:id="rId8"/>
    <p:sldId id="677" r:id="rId9"/>
    <p:sldId id="678" r:id="rId10"/>
    <p:sldId id="679" r:id="rId11"/>
    <p:sldId id="611" r:id="rId12"/>
    <p:sldId id="625" r:id="rId13"/>
    <p:sldId id="626" r:id="rId14"/>
    <p:sldId id="627" r:id="rId15"/>
    <p:sldId id="628" r:id="rId16"/>
    <p:sldId id="629" r:id="rId17"/>
    <p:sldId id="630" r:id="rId18"/>
    <p:sldId id="631" r:id="rId19"/>
    <p:sldId id="632" r:id="rId20"/>
    <p:sldId id="633" r:id="rId21"/>
    <p:sldId id="634" r:id="rId22"/>
    <p:sldId id="635" r:id="rId23"/>
    <p:sldId id="664" r:id="rId24"/>
    <p:sldId id="623" r:id="rId25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66"/>
    <a:srgbClr val="8439BD"/>
    <a:srgbClr val="CC0099"/>
    <a:srgbClr val="0000FF"/>
    <a:srgbClr val="FFFFCC"/>
    <a:srgbClr val="CBCBCB"/>
    <a:srgbClr val="004F8A"/>
    <a:srgbClr val="FFDDDD"/>
    <a:srgbClr val="FF5050"/>
  </p:clrMru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938" autoAdjust="0"/>
    <p:restoredTop sz="95490" autoAdjust="0"/>
  </p:normalViewPr>
  <p:slideViewPr>
    <p:cSldViewPr>
      <p:cViewPr varScale="1">
        <p:scale>
          <a:sx n="78" d="100"/>
          <a:sy n="78" d="100"/>
        </p:scale>
        <p:origin x="-3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74"/>
    </p:cViewPr>
  </p:sorterViewPr>
  <p:notesViewPr>
    <p:cSldViewPr>
      <p:cViewPr varScale="1">
        <p:scale>
          <a:sx n="55" d="100"/>
          <a:sy n="55" d="100"/>
        </p:scale>
        <p:origin x="-2868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951A2C72-269F-4061-AD26-ED95CA476268}" type="datetimeFigureOut">
              <a:rPr lang="zh-TW" altLang="en-US"/>
              <a:pPr>
                <a:defRPr/>
              </a:pPr>
              <a:t>2014/12/5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A648421D-EAE2-4286-9225-BD540B89B3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38D4C66-BD9D-443A-A19F-1A70C8EE9F7F}" type="datetimeFigureOut">
              <a:rPr lang="zh-TW" altLang="en-US"/>
              <a:pPr>
                <a:defRPr/>
              </a:pPr>
              <a:t>2014/12/5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096E731-C781-4441-A8E7-D5FFC69CC1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altLang="zh-TW" dirty="0" smtClean="0"/>
          </a:p>
        </p:txBody>
      </p:sp>
      <p:sp>
        <p:nvSpPr>
          <p:cNvPr id="35844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F2230F-8CEE-4B11-B316-15819D0FCA97}" type="slidenum">
              <a:rPr lang="zh-TW" altLang="en-US" smtClean="0"/>
              <a:pPr/>
              <a:t>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958B35-5AF4-4DD2-B824-0F693BA99E13}" type="slidenum">
              <a:rPr lang="zh-TW" altLang="en-US" smtClean="0"/>
              <a:pPr/>
              <a:t>11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DB3E2-AE28-47C3-95DB-530B76B301F6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DB3E2-AE28-47C3-95DB-530B76B301F6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kumimoji="0"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0B0F59-2E9F-4657-955D-AACDF42F4F8A}" type="slidenum">
              <a:rPr lang="zh-TW" altLang="en-US" smtClean="0"/>
              <a:pPr/>
              <a:t>24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zh-TW" altLang="en-US" dirty="0" smtClean="0"/>
          </a:p>
        </p:txBody>
      </p:sp>
      <p:sp>
        <p:nvSpPr>
          <p:cNvPr id="37892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4FCC1-6F58-4FB4-A6DC-F635E005F745}" type="slidenum">
              <a:rPr lang="zh-TW" altLang="en-US" smtClean="0">
                <a:ea typeface="新細明體" charset="-120"/>
              </a:rPr>
              <a:pPr/>
              <a:t>2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zh-TW" altLang="en-US" dirty="0" smtClean="0"/>
          </a:p>
        </p:txBody>
      </p:sp>
      <p:sp>
        <p:nvSpPr>
          <p:cNvPr id="37892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4FCC1-6F58-4FB4-A6DC-F635E005F745}" type="slidenum">
              <a:rPr lang="zh-TW" altLang="en-US" smtClean="0">
                <a:ea typeface="新細明體" charset="-120"/>
              </a:rPr>
              <a:pPr/>
              <a:t>3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</p:txBody>
      </p:sp>
      <p:sp>
        <p:nvSpPr>
          <p:cNvPr id="37892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4FCC1-6F58-4FB4-A6DC-F635E005F745}" type="slidenum">
              <a:rPr lang="zh-TW" altLang="en-US" smtClean="0">
                <a:ea typeface="新細明體" charset="-120"/>
              </a:rPr>
              <a:pPr/>
              <a:t>4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37892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4FCC1-6F58-4FB4-A6DC-F635E005F745}" type="slidenum">
              <a:rPr lang="zh-TW" altLang="en-US" smtClean="0">
                <a:ea typeface="新細明體" charset="-120"/>
              </a:rPr>
              <a:pPr/>
              <a:t>5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37892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4FCC1-6F58-4FB4-A6DC-F635E005F745}" type="slidenum">
              <a:rPr lang="zh-TW" altLang="en-US" smtClean="0">
                <a:ea typeface="新細明體" charset="-120"/>
              </a:rPr>
              <a:pPr/>
              <a:t>7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37892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4FCC1-6F58-4FB4-A6DC-F635E005F745}" type="slidenum">
              <a:rPr lang="zh-TW" altLang="en-US" smtClean="0">
                <a:ea typeface="新細明體" charset="-120"/>
              </a:rPr>
              <a:pPr/>
              <a:t>8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37892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14FCC1-6F58-4FB4-A6DC-F635E005F745}" type="slidenum">
              <a:rPr lang="zh-TW" altLang="en-US" smtClean="0">
                <a:ea typeface="新細明體" charset="-120"/>
              </a:rPr>
              <a:pPr/>
              <a:t>9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 smtClean="0"/>
          </a:p>
        </p:txBody>
      </p:sp>
      <p:sp>
        <p:nvSpPr>
          <p:cNvPr id="44036" name="投影片編號版面配置區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D8E78-371E-4C1C-8F27-A263CC07375C}" type="slidenum">
              <a:rPr lang="zh-TW" altLang="en-US" smtClean="0">
                <a:ea typeface="新細明體" charset="-120"/>
              </a:rPr>
              <a:pPr/>
              <a:t>10</a:t>
            </a:fld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048375"/>
            <a:ext cx="9144000" cy="836613"/>
          </a:xfrm>
          <a:prstGeom prst="rect">
            <a:avLst/>
          </a:prstGeom>
          <a:gradFill>
            <a:gsLst>
              <a:gs pos="0">
                <a:schemeClr val="bg1">
                  <a:alpha val="74000"/>
                </a:schemeClr>
              </a:gs>
              <a:gs pos="50000">
                <a:schemeClr val="bg1">
                  <a:alpha val="63000"/>
                </a:schemeClr>
              </a:gs>
              <a:gs pos="100000">
                <a:schemeClr val="bg1">
                  <a:alpha val="1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" name="Picture 1" descr="Logo of OGCI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192838"/>
            <a:ext cx="3856038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Users\imysit\Documents\MyConnectFiles\ScreenCapture\imysit@ogcio.gov.hk\imysit@ogcio.gov.hk_20130510_170241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85038" y="6161088"/>
            <a:ext cx="151288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pic>
        <p:nvPicPr>
          <p:cNvPr id="10" name="圖片 9" descr="Background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2357" y="0"/>
            <a:ext cx="9119286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04BBDE6C-09C9-4E53-B4C7-7D0FF349BF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A5CE68A-AA7C-4586-BFA9-8F2FF76BF7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97057C4-1B23-494C-9118-DA5CB4A416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接點 3"/>
          <p:cNvCxnSpPr/>
          <p:nvPr userDrawn="1"/>
        </p:nvCxnSpPr>
        <p:spPr>
          <a:xfrm>
            <a:off x="755650" y="14843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920806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525963"/>
          </a:xfrm>
          <a:prstGeom prst="rect">
            <a:avLst/>
          </a:prstGeom>
        </p:spPr>
        <p:txBody>
          <a:bodyPr/>
          <a:lstStyle>
            <a:lvl2pPr>
              <a:buFont typeface="Wingdings" pitchFamily="2" charset="2"/>
              <a:buChar char="Ø"/>
              <a:defRPr/>
            </a:lvl2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1BE35F43-CF3E-4FC6-A820-CCC64A97A456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E87C3E42-FF42-4669-9E42-AD9C98267B7C}" type="datetimeFigureOut">
              <a:rPr lang="zh-TW" altLang="en-US"/>
              <a:pPr>
                <a:defRPr/>
              </a:pPr>
              <a:t>2014/12/5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1733192-6AA1-4DAB-82FF-6640EE710A6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81CC269-DB84-4C08-B824-ED117D458752}" type="datetimeFigureOut">
              <a:rPr lang="zh-TW" altLang="en-US"/>
              <a:pPr>
                <a:defRPr/>
              </a:pPr>
              <a:t>2014/12/5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CCDE2FE-396B-43E5-BF39-CDE52B960B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2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1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092825"/>
            <a:ext cx="4292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14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092825"/>
            <a:ext cx="17192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5"/>
          <p:cNvSpPr txBox="1">
            <a:spLocks/>
          </p:cNvSpPr>
          <p:nvPr userDrawn="1"/>
        </p:nvSpPr>
        <p:spPr>
          <a:xfrm>
            <a:off x="8675688" y="6376988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B4B42919-51CB-4ADF-B612-7F604EB7D6D1}" type="slidenum">
              <a:rPr lang="zh-TW" altLang="en-US" b="1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F3C7862-5381-40A7-B917-FC00625123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68B5742A-DFF0-42AE-A6E8-388347112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A203921F-DD37-415C-A1CE-1A10C2CD68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56F2299-C1B2-44CC-9A55-93F7B2C135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95DCEF8B-8DF6-41C2-9C59-6D6CDDDC03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BB5706B-3BA7-4EED-8FA8-AE3C8AD3C4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4" descr="未命名 -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12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投影片編號版面配置區 5"/>
          <p:cNvSpPr txBox="1">
            <a:spLocks/>
          </p:cNvSpPr>
          <p:nvPr userDrawn="1"/>
        </p:nvSpPr>
        <p:spPr>
          <a:xfrm>
            <a:off x="8675688" y="6376988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21C03136-687C-4435-AFDC-1AE4C0753826}" type="slidenum">
              <a:rPr lang="zh-TW" altLang="en-US" b="1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70B3E2C1-0F45-4AD4-9A7B-731CAD774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0EA30E4-E69C-4E1B-9F84-B5EF166E53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12"/>
          <p:cNvPicPr>
            <a:picLocks noChangeAspect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圖片 13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500" y="6092825"/>
            <a:ext cx="42926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圖片 14"/>
          <p:cNvPicPr>
            <a:picLocks noChangeAspect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19925" y="6092825"/>
            <a:ext cx="17192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直線接點 15"/>
          <p:cNvCxnSpPr/>
          <p:nvPr userDrawn="1"/>
        </p:nvCxnSpPr>
        <p:spPr>
          <a:xfrm>
            <a:off x="755650" y="12684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投影片編號版面配置區 5"/>
          <p:cNvSpPr txBox="1">
            <a:spLocks/>
          </p:cNvSpPr>
          <p:nvPr userDrawn="1"/>
        </p:nvSpPr>
        <p:spPr>
          <a:xfrm>
            <a:off x="8675688" y="6376988"/>
            <a:ext cx="514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79AB65B2-36F0-44C7-915B-25A684846144}" type="slidenum">
              <a:rPr lang="zh-TW" altLang="en-US" b="1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5" r:id="rId1"/>
    <p:sldLayoutId id="2147487686" r:id="rId2"/>
    <p:sldLayoutId id="2147487687" r:id="rId3"/>
    <p:sldLayoutId id="2147487688" r:id="rId4"/>
    <p:sldLayoutId id="2147487689" r:id="rId5"/>
    <p:sldLayoutId id="2147487690" r:id="rId6"/>
    <p:sldLayoutId id="2147487691" r:id="rId7"/>
    <p:sldLayoutId id="2147487692" r:id="rId8"/>
    <p:sldLayoutId id="2147487693" r:id="rId9"/>
    <p:sldLayoutId id="2147487694" r:id="rId10"/>
    <p:sldLayoutId id="2147487695" r:id="rId11"/>
    <p:sldLayoutId id="2147487696" r:id="rId12"/>
    <p:sldLayoutId id="2147487684" r:id="rId13"/>
    <p:sldLayoutId id="2147487697" r:id="rId14"/>
    <p:sldLayoutId id="2147487698" r:id="rId15"/>
    <p:sldLayoutId id="2147487699" r:id="rId16"/>
    <p:sldLayoutId id="2147487700" r:id="rId17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forall.gov.hk/sche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gcio.gov.hk/en/community/web_accessibility/recognition_scheme/2014/video/wars_video3.mp4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OGCIO\Team\DI1\DI11\@Working\@WAC%20Phase4\201410%20Briefing%20Session\PPT\wars_video3.mp4" TargetMode="Externa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wac@ogcio.gov.hk" TargetMode="External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webforall.gov.hk/" TargetMode="External"/><Relationship Id="rId5" Type="http://schemas.openxmlformats.org/officeDocument/2006/relationships/hyperlink" Target="http://www.webforall.gov.hk/scheme" TargetMode="Externa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\\OGCIO\Team\DI1\DI11\@Working\@WAC%20Phase4\201410%20Briefing%20Session\PPT\wars_video1.mp4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hyperlink" Target="http://www.ogcio.gov.hk/tc/community/web_accessibility/recognition_scheme/2014/video/wars_video1.mp4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79388" y="1314450"/>
            <a:ext cx="1108075" cy="446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300" b="1" dirty="0">
                <a:latin typeface="+mj-lt"/>
                <a:ea typeface="新細明體" charset="-120"/>
              </a:rPr>
              <a:t>	</a:t>
            </a:r>
            <a:endParaRPr lang="zh-TW" altLang="en-US" sz="2300" b="1" dirty="0">
              <a:latin typeface="+mj-lt"/>
              <a:ea typeface="新細明體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763688" y="-1467544"/>
            <a:ext cx="7488262" cy="147002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2400" dirty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400" dirty="0">
                <a:latin typeface="+mj-lt"/>
                <a:ea typeface="+mj-ea"/>
                <a:cs typeface="+mj-cs"/>
              </a:rPr>
            </a:br>
            <a:r>
              <a:rPr kumimoji="0" lang="en-US" altLang="zh-TW" sz="3300" b="1" dirty="0" smtClean="0">
                <a:latin typeface="+mj-lt"/>
                <a:ea typeface="+mj-ea"/>
                <a:cs typeface="+mj-cs"/>
              </a:rPr>
              <a:t>Introduction to Web Accessibility</a:t>
            </a:r>
          </a:p>
          <a:p>
            <a:pPr algn="ctr">
              <a:spcBef>
                <a:spcPts val="0"/>
              </a:spcBef>
              <a:defRPr/>
            </a:pPr>
            <a:r>
              <a:rPr kumimoji="0" lang="en-US" altLang="zh-TW" sz="3300" b="1" dirty="0" smtClean="0">
                <a:latin typeface="+mj-lt"/>
                <a:ea typeface="+mj-ea"/>
                <a:cs typeface="+mj-cs"/>
              </a:rPr>
              <a:t>and Recognition Scheme 2015</a:t>
            </a:r>
            <a:r>
              <a:rPr kumimoji="0" lang="en-US" altLang="zh-TW" sz="3200" b="1" dirty="0" smtClean="0"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3200" b="1" dirty="0" smtClean="0">
                <a:latin typeface="+mj-lt"/>
                <a:ea typeface="+mj-ea"/>
                <a:cs typeface="+mj-cs"/>
              </a:rPr>
            </a:br>
            <a:endParaRPr kumimoji="0" lang="zh-TW" altLang="en-US" sz="32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副標題 2"/>
          <p:cNvSpPr>
            <a:spLocks noGrp="1"/>
          </p:cNvSpPr>
          <p:nvPr>
            <p:ph type="subTitle" idx="1"/>
          </p:nvPr>
        </p:nvSpPr>
        <p:spPr>
          <a:xfrm>
            <a:off x="2016224" y="692696"/>
            <a:ext cx="6948264" cy="1752600"/>
          </a:xfrm>
        </p:spPr>
        <p:txBody>
          <a:bodyPr/>
          <a:lstStyle/>
          <a:p>
            <a:pPr eaLnBrk="1" hangingPunct="1">
              <a:buFont typeface="Arial" charset="0"/>
              <a:buNone/>
              <a:tabLst>
                <a:tab pos="3136900" algn="l"/>
              </a:tabLst>
              <a:defRPr/>
            </a:pPr>
            <a:endParaRPr lang="en-US" altLang="zh-TW" sz="2300" dirty="0" smtClean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endParaRPr lang="en-US" altLang="zh-TW" sz="2300" dirty="0" smtClean="0">
              <a:solidFill>
                <a:schemeClr val="tx1"/>
              </a:solidFill>
            </a:endParaRPr>
          </a:p>
          <a:p>
            <a:pPr marL="719138" eaLnBrk="1" hangingPunct="1">
              <a:buFont typeface="Arial" charset="0"/>
              <a:buNone/>
              <a:defRPr/>
            </a:pPr>
            <a:endParaRPr lang="en-US" altLang="zh-TW" sz="2300" b="1" dirty="0" smtClean="0">
              <a:solidFill>
                <a:schemeClr val="tx1"/>
              </a:solidFill>
            </a:endParaRPr>
          </a:p>
          <a:p>
            <a:pPr marL="627063" indent="-627063" eaLnBrk="1" hangingPunct="1">
              <a:buFont typeface="Arial" charset="0"/>
              <a:buNone/>
              <a:defRPr/>
            </a:pPr>
            <a:r>
              <a:rPr lang="en-US" altLang="zh-TW" sz="2000" b="1" dirty="0" smtClean="0">
                <a:solidFill>
                  <a:schemeClr val="tx1"/>
                </a:solidFill>
              </a:rPr>
              <a:t>Office of the Government Chief Information Officer</a:t>
            </a:r>
            <a:endParaRPr lang="zh-TW" altLang="en-US" sz="2000" b="1" dirty="0" smtClean="0">
              <a:solidFill>
                <a:schemeClr val="tx1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2000" b="1" dirty="0" smtClean="0">
                <a:solidFill>
                  <a:schemeClr val="tx1"/>
                </a:solidFill>
              </a:rPr>
              <a:t>Digital Inclusion Division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altLang="zh-TW" sz="2000" b="1" dirty="0" smtClean="0">
                <a:solidFill>
                  <a:schemeClr val="tx1"/>
                </a:solidFill>
              </a:rPr>
              <a:t>5 December 2014</a:t>
            </a:r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r" eaLnBrk="1" hangingPunct="1">
              <a:buFont typeface="Arial" charset="0"/>
              <a:buNone/>
              <a:defRPr/>
            </a:pPr>
            <a:endParaRPr lang="en-US" altLang="zh-TW" sz="2400" dirty="0" smtClean="0">
              <a:solidFill>
                <a:srgbClr val="343F3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字方塊 36"/>
          <p:cNvSpPr txBox="1"/>
          <p:nvPr/>
        </p:nvSpPr>
        <p:spPr>
          <a:xfrm>
            <a:off x="755576" y="1340768"/>
            <a:ext cx="83884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eaLnBrk="0" hangingPunct="0">
              <a:spcBef>
                <a:spcPts val="0"/>
              </a:spcBef>
              <a:buClr>
                <a:srgbClr val="386A42"/>
              </a:buClr>
              <a:buFont typeface="Arial" charset="0"/>
              <a:buChar char="•"/>
            </a:pPr>
            <a:r>
              <a:rPr lang="en-US" altLang="zh-TW" sz="2400" dirty="0" smtClean="0">
                <a:latin typeface="+mj-lt"/>
                <a:ea typeface="+mn-ea"/>
              </a:rPr>
              <a:t>To </a:t>
            </a:r>
            <a:r>
              <a:rPr lang="en-US" altLang="zh-TW" sz="2400" dirty="0">
                <a:latin typeface="+mj-lt"/>
                <a:ea typeface="+mn-ea"/>
              </a:rPr>
              <a:t>promote </a:t>
            </a:r>
            <a:r>
              <a:rPr lang="en-US" altLang="zh-TW" sz="2400" dirty="0" smtClean="0">
                <a:latin typeface="+mj-lt"/>
                <a:ea typeface="+mn-ea"/>
              </a:rPr>
              <a:t>adoption </a:t>
            </a:r>
            <a:r>
              <a:rPr lang="en-US" altLang="zh-TW" sz="2400" dirty="0">
                <a:latin typeface="+mj-lt"/>
                <a:ea typeface="+mn-ea"/>
              </a:rPr>
              <a:t>of web accessibility </a:t>
            </a:r>
            <a:r>
              <a:rPr lang="en-US" altLang="zh-TW" sz="2400" dirty="0" smtClean="0">
                <a:latin typeface="+mj-lt"/>
                <a:ea typeface="+mn-ea"/>
              </a:rPr>
              <a:t>in public </a:t>
            </a:r>
            <a:r>
              <a:rPr lang="en-US" altLang="zh-TW" sz="2400" dirty="0">
                <a:latin typeface="+mj-lt"/>
                <a:ea typeface="+mn-ea"/>
              </a:rPr>
              <a:t>and private </a:t>
            </a:r>
            <a:r>
              <a:rPr lang="en-US" altLang="zh-TW" sz="2400" dirty="0" smtClean="0">
                <a:latin typeface="+mj-lt"/>
                <a:ea typeface="+mn-ea"/>
              </a:rPr>
              <a:t>organisations</a:t>
            </a:r>
            <a:endParaRPr lang="en-US" altLang="zh-TW" sz="2400" dirty="0">
              <a:latin typeface="+mj-lt"/>
              <a:ea typeface="+mn-ea"/>
            </a:endParaRPr>
          </a:p>
          <a:p>
            <a:pPr marL="355600" indent="-355600" eaLnBrk="0" hangingPunct="0">
              <a:spcBef>
                <a:spcPts val="0"/>
              </a:spcBef>
              <a:buClr>
                <a:srgbClr val="386A42"/>
              </a:buClr>
              <a:buFont typeface="Arial" charset="0"/>
              <a:buChar char="•"/>
            </a:pPr>
            <a:r>
              <a:rPr lang="en-US" altLang="zh-TW" sz="2400" dirty="0" smtClean="0">
                <a:latin typeface="+mj-lt"/>
                <a:ea typeface="+mn-ea"/>
              </a:rPr>
              <a:t>Multi-pronged approach</a:t>
            </a:r>
          </a:p>
          <a:p>
            <a:pPr marL="357188" indent="-357188">
              <a:spcBef>
                <a:spcPts val="1200"/>
              </a:spcBef>
            </a:pPr>
            <a:endParaRPr lang="en-US" altLang="zh-TW" sz="2800" b="1" dirty="0" smtClean="0">
              <a:solidFill>
                <a:srgbClr val="6600CC"/>
              </a:solidFill>
              <a:latin typeface="+mn-lt"/>
            </a:endParaRPr>
          </a:p>
        </p:txBody>
      </p:sp>
      <p:sp>
        <p:nvSpPr>
          <p:cNvPr id="45" name="Rectangle 3" descr="Rectangle: Click to edit Master text styles&#10;Second level&#10;Third level&#10;Fourth level&#10;Fifth level"/>
          <p:cNvSpPr txBox="1">
            <a:spLocks noChangeArrowheads="1"/>
          </p:cNvSpPr>
          <p:nvPr/>
        </p:nvSpPr>
        <p:spPr>
          <a:xfrm>
            <a:off x="736600" y="1772221"/>
            <a:ext cx="7796213" cy="4176712"/>
          </a:xfrm>
          <a:prstGeom prst="rect">
            <a:avLst/>
          </a:prstGeom>
        </p:spPr>
        <p:txBody>
          <a:bodyPr/>
          <a:lstStyle/>
          <a:p>
            <a:pPr marL="88900" marR="0" lvl="0" indent="-889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ts val="1800"/>
              </a:spcAft>
              <a:buClr>
                <a:schemeClr val="hlink"/>
              </a:buClr>
              <a:buSzPct val="110000"/>
              <a:buFont typeface="Wingdings 2" pitchFamily="18" charset="2"/>
              <a:buNone/>
              <a:tabLst/>
              <a:defRPr/>
            </a:pPr>
            <a:r>
              <a:rPr kumimoji="0" lang="en-US" altLang="zh-TW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755650" y="476672"/>
            <a:ext cx="7920038" cy="11430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0" lang="en-AU" altLang="zh-TW" sz="3800" b="1" dirty="0" smtClean="0">
                <a:latin typeface="+mj-lt"/>
                <a:ea typeface="+mj-ea"/>
                <a:cs typeface="+mj-cs"/>
              </a:rPr>
              <a:t>Web Accessibility Campaign </a:t>
            </a:r>
            <a:r>
              <a:rPr kumimoji="0" lang="en-AU" altLang="zh-TW" sz="3600" b="1" dirty="0" smtClean="0">
                <a:latin typeface="+mj-lt"/>
                <a:ea typeface="+mj-ea"/>
                <a:cs typeface="+mj-cs"/>
              </a:rPr>
              <a:t>since 2011</a:t>
            </a:r>
            <a:endParaRPr kumimoji="0" lang="zh-TW" altLang="en-US" sz="3600" b="1" dirty="0" smtClean="0">
              <a:latin typeface="+mj-lt"/>
              <a:ea typeface="+mj-ea"/>
              <a:cs typeface="+mj-cs"/>
            </a:endParaRPr>
          </a:p>
        </p:txBody>
      </p:sp>
      <p:grpSp>
        <p:nvGrpSpPr>
          <p:cNvPr id="5" name="群組 49"/>
          <p:cNvGrpSpPr>
            <a:grpSpLocks/>
          </p:cNvGrpSpPr>
          <p:nvPr/>
        </p:nvGrpSpPr>
        <p:grpSpPr bwMode="auto">
          <a:xfrm>
            <a:off x="3619500" y="2542431"/>
            <a:ext cx="2066925" cy="2024062"/>
            <a:chOff x="3619563" y="2258361"/>
            <a:chExt cx="2066937" cy="2024493"/>
          </a:xfrm>
        </p:grpSpPr>
        <p:sp>
          <p:nvSpPr>
            <p:cNvPr id="7" name="圓角矩形 6"/>
            <p:cNvSpPr/>
            <p:nvPr/>
          </p:nvSpPr>
          <p:spPr>
            <a:xfrm>
              <a:off x="3619563" y="2258361"/>
              <a:ext cx="2066937" cy="2024493"/>
            </a:xfrm>
            <a:prstGeom prst="roundRect">
              <a:avLst>
                <a:gd name="adj" fmla="val 8702"/>
              </a:avLst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altLang="zh-TW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Fostering Awareness</a:t>
              </a:r>
              <a:endPara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2" descr="Image showing an awareness seminar"/>
            <p:cNvPicPr>
              <a:picLocks noChangeAspect="1" noChangeArrowheads="1"/>
            </p:cNvPicPr>
            <p:nvPr/>
          </p:nvPicPr>
          <p:blipFill>
            <a:blip r:embed="rId3" cstate="print"/>
            <a:srcRect l="10389" t="4288" b="4288"/>
            <a:stretch>
              <a:fillRect/>
            </a:stretch>
          </p:blipFill>
          <p:spPr bwMode="auto">
            <a:xfrm>
              <a:off x="3715967" y="2393003"/>
              <a:ext cx="1874981" cy="1128410"/>
            </a:xfrm>
            <a:prstGeom prst="roundRect">
              <a:avLst>
                <a:gd name="adj" fmla="val 428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9" name="群組 55"/>
          <p:cNvGrpSpPr/>
          <p:nvPr/>
        </p:nvGrpSpPr>
        <p:grpSpPr>
          <a:xfrm>
            <a:off x="1341438" y="2542431"/>
            <a:ext cx="2066925" cy="2024062"/>
            <a:chOff x="1341438" y="1894359"/>
            <a:chExt cx="2066925" cy="2024062"/>
          </a:xfrm>
        </p:grpSpPr>
        <p:sp>
          <p:nvSpPr>
            <p:cNvPr id="10" name="圓角矩形 9"/>
            <p:cNvSpPr/>
            <p:nvPr/>
          </p:nvSpPr>
          <p:spPr bwMode="auto">
            <a:xfrm>
              <a:off x="1341438" y="1894359"/>
              <a:ext cx="2066925" cy="2024062"/>
            </a:xfrm>
            <a:prstGeom prst="roundRect">
              <a:avLst>
                <a:gd name="adj" fmla="val 8702"/>
              </a:avLst>
            </a:prstGeom>
            <a:solidFill>
              <a:srgbClr val="C0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altLang="zh-TW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Government Leadership</a:t>
              </a:r>
              <a:endPara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" name="群組 50"/>
            <p:cNvGrpSpPr>
              <a:grpSpLocks/>
            </p:cNvGrpSpPr>
            <p:nvPr/>
          </p:nvGrpSpPr>
          <p:grpSpPr bwMode="auto">
            <a:xfrm>
              <a:off x="1435243" y="2029494"/>
              <a:ext cx="1868487" cy="1136650"/>
              <a:chOff x="1439246" y="2383800"/>
              <a:chExt cx="1868498" cy="1136892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1439246" y="2383800"/>
                <a:ext cx="1868498" cy="1136892"/>
              </a:xfrm>
              <a:prstGeom prst="roundRect">
                <a:avLst>
                  <a:gd name="adj" fmla="val 591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grpSp>
            <p:nvGrpSpPr>
              <p:cNvPr id="13" name="群組 26"/>
              <p:cNvGrpSpPr>
                <a:grpSpLocks/>
              </p:cNvGrpSpPr>
              <p:nvPr/>
            </p:nvGrpSpPr>
            <p:grpSpPr bwMode="auto">
              <a:xfrm>
                <a:off x="1511520" y="2468124"/>
                <a:ext cx="1719436" cy="1027656"/>
                <a:chOff x="1511520" y="2468124"/>
                <a:chExt cx="1719436" cy="1027656"/>
              </a:xfrm>
            </p:grpSpPr>
            <p:pic>
              <p:nvPicPr>
                <p:cNvPr id="1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598284" y="2468124"/>
                  <a:ext cx="1212356" cy="844608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038099" y="2584530"/>
                  <a:ext cx="1192857" cy="742975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7" name="圖片 8" descr="W3C WCAG 2.0 Level AA conformance logo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511520" y="3099696"/>
                  <a:ext cx="1227883" cy="396084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14" name="圖片 27" descr="tick.bmp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0030" y="2986038"/>
                <a:ext cx="570926" cy="484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8" name="群組 53"/>
          <p:cNvGrpSpPr>
            <a:grpSpLocks/>
          </p:cNvGrpSpPr>
          <p:nvPr/>
        </p:nvGrpSpPr>
        <p:grpSpPr bwMode="auto">
          <a:xfrm>
            <a:off x="4765675" y="4717306"/>
            <a:ext cx="2066925" cy="2024062"/>
            <a:chOff x="4766191" y="4434003"/>
            <a:chExt cx="2066937" cy="2024493"/>
          </a:xfrm>
        </p:grpSpPr>
        <p:sp>
          <p:nvSpPr>
            <p:cNvPr id="19" name="圓角矩形 18"/>
            <p:cNvSpPr/>
            <p:nvPr/>
          </p:nvSpPr>
          <p:spPr>
            <a:xfrm>
              <a:off x="4766191" y="4434003"/>
              <a:ext cx="2066937" cy="2024493"/>
            </a:xfrm>
            <a:prstGeom prst="roundRect">
              <a:avLst>
                <a:gd name="adj" fmla="val 8702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altLang="zh-TW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Encouraging Adoption</a:t>
              </a:r>
              <a:endPara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4869380" y="4546739"/>
              <a:ext cx="1866911" cy="1138480"/>
            </a:xfrm>
            <a:prstGeom prst="roundRect">
              <a:avLst>
                <a:gd name="adj" fmla="val 59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1" name="圖片 20" descr="Scheme Logo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65145" y="4696082"/>
              <a:ext cx="1748076" cy="8837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2" name="群組 58"/>
          <p:cNvGrpSpPr/>
          <p:nvPr/>
        </p:nvGrpSpPr>
        <p:grpSpPr>
          <a:xfrm>
            <a:off x="5336723" y="2542431"/>
            <a:ext cx="2802945" cy="2024062"/>
            <a:chOff x="5336723" y="1894359"/>
            <a:chExt cx="2802945" cy="2024062"/>
          </a:xfrm>
        </p:grpSpPr>
        <p:grpSp>
          <p:nvGrpSpPr>
            <p:cNvPr id="23" name="群組 56"/>
            <p:cNvGrpSpPr/>
            <p:nvPr/>
          </p:nvGrpSpPr>
          <p:grpSpPr>
            <a:xfrm>
              <a:off x="5897563" y="1894359"/>
              <a:ext cx="2066925" cy="2024062"/>
              <a:chOff x="5897563" y="1894359"/>
              <a:chExt cx="2066925" cy="2024062"/>
            </a:xfrm>
          </p:grpSpPr>
          <p:sp>
            <p:nvSpPr>
              <p:cNvPr id="25" name="圓角矩形 24"/>
              <p:cNvSpPr/>
              <p:nvPr/>
            </p:nvSpPr>
            <p:spPr bwMode="auto">
              <a:xfrm>
                <a:off x="5897563" y="1894359"/>
                <a:ext cx="2066925" cy="2024062"/>
              </a:xfrm>
              <a:prstGeom prst="roundRect">
                <a:avLst>
                  <a:gd name="adj" fmla="val 8702"/>
                </a:avLst>
              </a:prstGeom>
              <a:solidFill>
                <a:srgbClr val="33CC33"/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algn="ctr">
                  <a:lnSpc>
                    <a:spcPts val="2000"/>
                  </a:lnSpc>
                  <a:defRPr/>
                </a:pPr>
                <a:r>
                  <a:rPr lang="en-US" altLang="zh-TW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Promulgating Resources</a:t>
                </a:r>
                <a:endPara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圓角矩形 25"/>
              <p:cNvSpPr/>
              <p:nvPr/>
            </p:nvSpPr>
            <p:spPr bwMode="auto">
              <a:xfrm>
                <a:off x="6004065" y="1998944"/>
                <a:ext cx="1866900" cy="1136650"/>
              </a:xfrm>
              <a:prstGeom prst="roundRect">
                <a:avLst>
                  <a:gd name="adj" fmla="val 591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436330" y="2101841"/>
                <a:ext cx="422056" cy="597610"/>
              </a:xfrm>
              <a:prstGeom prst="roundRect">
                <a:avLst>
                  <a:gd name="adj" fmla="val 38"/>
                </a:avLst>
              </a:prstGeom>
              <a:solidFill>
                <a:srgbClr val="FFFFFF">
                  <a:shade val="85000"/>
                </a:srgb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8" name="圖片 27" descr="WA Handbook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 bwMode="auto">
              <a:xfrm>
                <a:off x="7124406" y="2495449"/>
                <a:ext cx="418916" cy="591643"/>
              </a:xfrm>
              <a:prstGeom prst="roundRect">
                <a:avLst>
                  <a:gd name="adj" fmla="val 10"/>
                </a:avLst>
              </a:prstGeom>
              <a:solidFill>
                <a:srgbClr val="FFFFFF">
                  <a:shade val="85000"/>
                </a:srgbClr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9" name="圖片 2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3188" r="-13188"/>
              <a:stretch/>
            </p:blipFill>
            <p:spPr>
              <a:xfrm>
                <a:off x="6048000" y="2061630"/>
                <a:ext cx="1140822" cy="1066669"/>
              </a:xfrm>
              <a:prstGeom prst="rect">
                <a:avLst/>
              </a:prstGeom>
            </p:spPr>
          </p:pic>
        </p:grpSp>
        <p:sp>
          <p:nvSpPr>
            <p:cNvPr id="24" name="矩形 23"/>
            <p:cNvSpPr/>
            <p:nvPr/>
          </p:nvSpPr>
          <p:spPr>
            <a:xfrm>
              <a:off x="5336723" y="2116355"/>
              <a:ext cx="2802945" cy="400110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scene3d>
              <a:camera prst="perspectiveContrastingRightFacing"/>
              <a:lightRig rig="threePt" dir="t"/>
            </a:scene3d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altLang="zh-HK" sz="2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webforall.gov.hk</a:t>
              </a:r>
              <a:endParaRPr lang="zh-HK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群組 57"/>
          <p:cNvGrpSpPr/>
          <p:nvPr/>
        </p:nvGrpSpPr>
        <p:grpSpPr>
          <a:xfrm>
            <a:off x="2487613" y="4717306"/>
            <a:ext cx="2066925" cy="2024062"/>
            <a:chOff x="2487613" y="4069234"/>
            <a:chExt cx="2066925" cy="2024062"/>
          </a:xfrm>
        </p:grpSpPr>
        <p:sp>
          <p:nvSpPr>
            <p:cNvPr id="31" name="圓角矩形 30"/>
            <p:cNvSpPr/>
            <p:nvPr/>
          </p:nvSpPr>
          <p:spPr bwMode="auto">
            <a:xfrm>
              <a:off x="2487613" y="4069234"/>
              <a:ext cx="2066925" cy="2024062"/>
            </a:xfrm>
            <a:prstGeom prst="roundRect">
              <a:avLst>
                <a:gd name="adj" fmla="val 8702"/>
              </a:avLst>
            </a:prstGeom>
            <a:solidFill>
              <a:srgbClr val="0070C0"/>
            </a:solidFill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altLang="zh-TW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Building Expertise</a:t>
              </a:r>
              <a:endPara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圓角矩形 31"/>
            <p:cNvSpPr/>
            <p:nvPr/>
          </p:nvSpPr>
          <p:spPr bwMode="auto">
            <a:xfrm>
              <a:off x="2587625" y="4196271"/>
              <a:ext cx="1866900" cy="1136650"/>
            </a:xfrm>
            <a:prstGeom prst="roundRect">
              <a:avLst>
                <a:gd name="adj" fmla="val 59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33" name="群組 42"/>
            <p:cNvGrpSpPr/>
            <p:nvPr/>
          </p:nvGrpSpPr>
          <p:grpSpPr>
            <a:xfrm>
              <a:off x="2614279" y="4229524"/>
              <a:ext cx="1717718" cy="1092991"/>
              <a:chOff x="1884560" y="2505987"/>
              <a:chExt cx="4490370" cy="2939237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4210" y="2551206"/>
                <a:ext cx="959715" cy="874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2373" y="2572721"/>
                <a:ext cx="847725" cy="80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-948" r="948"/>
              <a:stretch/>
            </p:blipFill>
            <p:spPr bwMode="auto">
              <a:xfrm>
                <a:off x="4874682" y="2505987"/>
                <a:ext cx="859124" cy="919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4560" y="3596851"/>
                <a:ext cx="1333500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6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8299" y="3409335"/>
                <a:ext cx="913590" cy="902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4838" y="3486009"/>
                <a:ext cx="759689" cy="748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8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7831" y="3501008"/>
                <a:ext cx="771526" cy="718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9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936" y="4375526"/>
                <a:ext cx="859124" cy="1044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10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79" y="4509120"/>
                <a:ext cx="685386" cy="79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11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7984" y="4437112"/>
                <a:ext cx="828164" cy="957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12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0930" y="4509224"/>
                <a:ext cx="804000" cy="93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47" name="直線接點 46"/>
          <p:cNvCxnSpPr/>
          <p:nvPr/>
        </p:nvCxnSpPr>
        <p:spPr>
          <a:xfrm>
            <a:off x="755650" y="1268413"/>
            <a:ext cx="792003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圖片 17" descr="Scheme Logo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5888" y="3933825"/>
            <a:ext cx="3860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副標題 2"/>
          <p:cNvSpPr txBox="1">
            <a:spLocks/>
          </p:cNvSpPr>
          <p:nvPr/>
        </p:nvSpPr>
        <p:spPr bwMode="auto">
          <a:xfrm>
            <a:off x="539750" y="1484784"/>
            <a:ext cx="77771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0850" lvl="1" indent="-360363">
              <a:spcBef>
                <a:spcPct val="20000"/>
              </a:spcBef>
              <a:defRPr/>
            </a:pPr>
            <a:r>
              <a:rPr lang="en-GB" altLang="zh-TW" sz="2800" b="1" i="1" dirty="0">
                <a:solidFill>
                  <a:srgbClr val="7030A0"/>
                </a:solidFill>
                <a:latin typeface="+mn-lt"/>
                <a:ea typeface="新細明體" charset="-120"/>
              </a:rPr>
              <a:t>Objectives</a:t>
            </a:r>
          </a:p>
          <a:p>
            <a:pPr marL="450850" lvl="1" indent="-3603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altLang="zh-TW" sz="2600" dirty="0" smtClean="0">
                <a:latin typeface="+mn-lt"/>
                <a:ea typeface="新細明體" charset="-120"/>
              </a:rPr>
              <a:t>Since 2013, recognise efforts and achievements in adoption of web accessibility design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GB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0" name="副標題 2"/>
          <p:cNvSpPr txBox="1">
            <a:spLocks/>
          </p:cNvSpPr>
          <p:nvPr/>
        </p:nvSpPr>
        <p:spPr bwMode="auto">
          <a:xfrm>
            <a:off x="539750" y="2925068"/>
            <a:ext cx="813593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450850" lvl="1" indent="-36036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altLang="zh-TW" sz="2600" dirty="0">
                <a:latin typeface="+mn-lt"/>
                <a:ea typeface="新細明體" charset="-120"/>
              </a:rPr>
              <a:t>Raise awareness in the community and encourage wider adoption</a:t>
            </a:r>
          </a:p>
          <a:p>
            <a:pPr marL="450850" lvl="1" indent="-360363">
              <a:spcBef>
                <a:spcPct val="20000"/>
              </a:spcBef>
              <a:defRPr/>
            </a:pPr>
            <a:endParaRPr lang="en-GB" altLang="zh-TW" sz="2800" dirty="0">
              <a:latin typeface="+mn-lt"/>
              <a:ea typeface="新細明體" charset="-12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US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kumimoji="0" lang="en-GB" sz="3200" dirty="0">
              <a:solidFill>
                <a:schemeClr val="tx2">
                  <a:lumMod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</a:p>
        </p:txBody>
      </p:sp>
      <p:sp>
        <p:nvSpPr>
          <p:cNvPr id="12" name="副標題 2"/>
          <p:cNvSpPr txBox="1">
            <a:spLocks/>
          </p:cNvSpPr>
          <p:nvPr/>
        </p:nvSpPr>
        <p:spPr bwMode="auto">
          <a:xfrm>
            <a:off x="539552" y="1412776"/>
            <a:ext cx="86044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450850" lvl="1" indent="-360363">
              <a:spcBef>
                <a:spcPts val="1200"/>
              </a:spcBef>
            </a:pPr>
            <a:r>
              <a:rPr lang="en-GB" altLang="zh-TW" sz="2800" b="1" i="1" dirty="0" smtClean="0">
                <a:solidFill>
                  <a:srgbClr val="6600CC"/>
                </a:solidFill>
                <a:latin typeface="+mn-lt"/>
                <a:cs typeface="+mn-cs"/>
              </a:rPr>
              <a:t>Structure</a:t>
            </a:r>
          </a:p>
          <a:p>
            <a:pPr marL="450850" lvl="1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zh-TW" sz="2400" dirty="0" smtClean="0">
                <a:latin typeface="+mn-lt"/>
                <a:cs typeface="+mn-cs"/>
              </a:rPr>
              <a:t>Co-organise with the Equal Opportunities Commission (EOC)</a:t>
            </a:r>
            <a:endParaRPr lang="zh-TW" altLang="en-US" sz="2400" dirty="0" smtClean="0"/>
          </a:p>
          <a:p>
            <a:pPr marL="450850" lvl="1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Led by an Advisory Committee comprising members from </a:t>
            </a:r>
          </a:p>
          <a:p>
            <a:pPr marL="908050" lvl="2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Government and EOC</a:t>
            </a:r>
            <a:endParaRPr lang="zh-TW" altLang="en-US" sz="2400" dirty="0" smtClean="0"/>
          </a:p>
          <a:p>
            <a:pPr marL="908050" lvl="2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Non-profit making organisations </a:t>
            </a:r>
            <a:r>
              <a:rPr lang="zh-TW" altLang="en-US" sz="2400" dirty="0" smtClean="0">
                <a:latin typeface="+mn-lt"/>
              </a:rPr>
              <a:t>－</a:t>
            </a:r>
            <a:endParaRPr lang="en-US" altLang="zh-TW" sz="2400" dirty="0" smtClean="0">
              <a:latin typeface="+mn-lt"/>
              <a:cs typeface="+mn-cs"/>
            </a:endParaRPr>
          </a:p>
          <a:p>
            <a:pPr marL="1365250" lvl="3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</a:rPr>
              <a:t>Visual Impairment</a:t>
            </a:r>
          </a:p>
          <a:p>
            <a:pPr marL="1365250" lvl="3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  <a:cs typeface="+mn-cs"/>
              </a:rPr>
              <a:t>Physical Impairment</a:t>
            </a:r>
          </a:p>
          <a:p>
            <a:pPr marL="1365250" lvl="3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GB" altLang="zh-TW" sz="2400" dirty="0" smtClean="0">
                <a:latin typeface="+mn-lt"/>
                <a:cs typeface="+mn-cs"/>
              </a:rPr>
              <a:t>Hearing Impairment</a:t>
            </a:r>
          </a:p>
          <a:p>
            <a:pPr marL="908050" lvl="2" indent="-360363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latin typeface="+mn-lt"/>
              </a:rPr>
              <a:t>Members from ICT Industry</a:t>
            </a:r>
          </a:p>
          <a:p>
            <a:pPr marL="450850" lvl="1" indent="-360363" eaLnBrk="0" hangingPunct="0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GB" altLang="zh-TW" sz="2200" dirty="0" smtClean="0">
              <a:latin typeface="+mn-lt"/>
            </a:endParaRPr>
          </a:p>
          <a:p>
            <a:pPr marL="450850" lvl="1" indent="-360363" eaLnBrk="0" hangingPunct="0">
              <a:spcBef>
                <a:spcPts val="0"/>
              </a:spcBef>
              <a:defRPr/>
            </a:pPr>
            <a:r>
              <a:rPr lang="en-GB" altLang="zh-TW" sz="2400" b="1" dirty="0" smtClean="0">
                <a:latin typeface="+mn-lt"/>
                <a:hlinkClick r:id="rId3"/>
              </a:rPr>
              <a:t>www.webforall.gov.hk/scheme</a:t>
            </a:r>
            <a:endParaRPr lang="en-GB" altLang="zh-TW" sz="2400" b="1" dirty="0" smtClean="0">
              <a:latin typeface="+mn-lt"/>
            </a:endParaRPr>
          </a:p>
          <a:p>
            <a:pPr marL="450850" lvl="1" indent="-360363" eaLnBrk="0" hangingPunct="0">
              <a:spcBef>
                <a:spcPts val="100"/>
              </a:spcBef>
              <a:buFont typeface="Arial" pitchFamily="34" charset="0"/>
              <a:buChar char="•"/>
              <a:defRPr/>
            </a:pPr>
            <a:endParaRPr lang="en-GB" altLang="zh-TW" sz="2200" dirty="0" smtClean="0">
              <a:latin typeface="+mn-lt"/>
            </a:endParaRPr>
          </a:p>
          <a:p>
            <a:pPr marL="361950" lvl="0" indent="-361950" eaLnBrk="0" hangingPunct="0">
              <a:spcBef>
                <a:spcPts val="600"/>
              </a:spcBef>
              <a:buFont typeface="Arial" charset="0"/>
              <a:buChar char="•"/>
              <a:defRPr/>
            </a:pPr>
            <a:endParaRPr kumimoji="0" lang="en-US" altLang="zh-TW" sz="2400" dirty="0" smtClean="0"/>
          </a:p>
          <a:p>
            <a:pPr marL="908050" lvl="2" indent="-360363">
              <a:spcBef>
                <a:spcPts val="200"/>
              </a:spcBef>
              <a:buFont typeface="Arial" pitchFamily="34" charset="0"/>
              <a:buChar char="•"/>
            </a:pPr>
            <a:endParaRPr lang="en-US" altLang="zh-TW" sz="2200" dirty="0" smtClean="0">
              <a:latin typeface="+mn-lt"/>
            </a:endParaRPr>
          </a:p>
          <a:p>
            <a:pPr marL="1365250" lvl="3" indent="-360363">
              <a:spcBef>
                <a:spcPct val="20000"/>
              </a:spcBef>
              <a:buFont typeface="Arial" pitchFamily="34" charset="0"/>
              <a:buChar char="•"/>
            </a:pPr>
            <a:endParaRPr lang="en-GB" altLang="zh-TW" sz="280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ccreditation logo of silver awa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641967"/>
            <a:ext cx="1902881" cy="10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Accreditation logo of gold aw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551753"/>
            <a:ext cx="1913977" cy="114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logo_final_gol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39" y="2695769"/>
            <a:ext cx="885087" cy="949255"/>
          </a:xfrm>
          <a:prstGeom prst="rect">
            <a:avLst/>
          </a:prstGeom>
        </p:spPr>
      </p:pic>
      <p:pic>
        <p:nvPicPr>
          <p:cNvPr id="10" name="圖片 9" descr="logo_final_sil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2756" y="2695769"/>
            <a:ext cx="885087" cy="949255"/>
          </a:xfrm>
          <a:prstGeom prst="rect">
            <a:avLst/>
          </a:prstGeom>
        </p:spPr>
      </p:pic>
      <p:sp>
        <p:nvSpPr>
          <p:cNvPr id="12" name="副標題 2"/>
          <p:cNvSpPr txBox="1">
            <a:spLocks/>
          </p:cNvSpPr>
          <p:nvPr/>
        </p:nvSpPr>
        <p:spPr bwMode="auto">
          <a:xfrm>
            <a:off x="467544" y="1412776"/>
            <a:ext cx="907300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450850" marR="0" lvl="1" indent="-360363" defTabSz="914400" eaLnBrk="0" latinLnBrk="0" hangingPunct="0">
              <a:lnSpc>
                <a:spcPct val="100000"/>
              </a:lnSpc>
              <a:spcBef>
                <a:spcPts val="1200"/>
              </a:spcBef>
              <a:buClrTx/>
              <a:buSzTx/>
              <a:tabLst/>
              <a:defRPr/>
            </a:pPr>
            <a:r>
              <a:rPr lang="en-US" altLang="zh-TW" sz="2800" b="1" i="1" dirty="0" smtClean="0">
                <a:solidFill>
                  <a:srgbClr val="6600CC"/>
                </a:solidFill>
                <a:latin typeface="+mn-lt"/>
              </a:rPr>
              <a:t>Framework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zh-TW" sz="2400" dirty="0" smtClean="0">
                <a:latin typeface="+mn-lt"/>
              </a:rPr>
              <a:t>Website / Mobile Apps Streams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Gold / Silver Awards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GB" altLang="zh-TW" sz="2400" dirty="0" smtClean="0"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GB" altLang="zh-TW" sz="2400" dirty="0" smtClean="0"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endParaRPr lang="en-GB" altLang="zh-TW" sz="2400" dirty="0" smtClean="0"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Most Favourite Website / Mobile App Awards</a:t>
            </a:r>
          </a:p>
          <a:p>
            <a:pPr marL="450850" lvl="1" indent="-360363" eaLnBrk="0" hangingPunct="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solidFill>
                  <a:srgbClr val="0033CC"/>
                </a:solidFill>
                <a:latin typeface="+mn-lt"/>
              </a:rPr>
              <a:t>Triple Gold Award</a:t>
            </a:r>
            <a:r>
              <a:rPr lang="en-US" altLang="zh-TW" sz="2400" baseline="30000" dirty="0" smtClean="0">
                <a:solidFill>
                  <a:srgbClr val="FF0000"/>
                </a:solidFill>
                <a:latin typeface="Calibri" pitchFamily="34" charset="0"/>
              </a:rPr>
              <a:t> NEW</a:t>
            </a:r>
            <a:endParaRPr lang="en-GB" altLang="zh-TW" sz="2400" dirty="0" smtClean="0">
              <a:solidFill>
                <a:srgbClr val="0033CC"/>
              </a:solidFill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solidFill>
                  <a:srgbClr val="0033CC"/>
                </a:solidFill>
                <a:latin typeface="+mn-lt"/>
              </a:rPr>
              <a:t>Designer Award for Website / App Developers</a:t>
            </a:r>
            <a:r>
              <a:rPr lang="en-US" altLang="zh-TW" sz="2400" baseline="30000" dirty="0" smtClean="0">
                <a:solidFill>
                  <a:srgbClr val="FF0000"/>
                </a:solidFill>
                <a:latin typeface="Calibri" pitchFamily="34" charset="0"/>
              </a:rPr>
              <a:t> NEW</a:t>
            </a:r>
            <a:endParaRPr lang="en-GB" altLang="zh-TW" sz="2400" dirty="0" smtClean="0">
              <a:solidFill>
                <a:srgbClr val="0033CC"/>
              </a:solidFill>
              <a:latin typeface="+mn-lt"/>
            </a:endParaRP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Annual Event</a:t>
            </a:r>
          </a:p>
          <a:p>
            <a:pPr marL="450850" lvl="1" indent="-360363"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GB" altLang="zh-TW" sz="2400" dirty="0" smtClean="0">
                <a:latin typeface="+mn-lt"/>
              </a:rPr>
              <a:t>Open to all local enterprises &amp; non-governmental organisations</a:t>
            </a:r>
            <a:endParaRPr lang="en-GB" altLang="zh-TW" sz="2800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</a:p>
        </p:txBody>
      </p:sp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573016"/>
            <a:ext cx="648072" cy="81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 txBox="1">
            <a:spLocks/>
          </p:cNvSpPr>
          <p:nvPr/>
        </p:nvSpPr>
        <p:spPr bwMode="auto">
          <a:xfrm>
            <a:off x="611188" y="1413272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Social Responsibility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Making </a:t>
            </a:r>
            <a:r>
              <a:rPr kumimoji="0" lang="en-US" altLang="zh-TW" sz="2000" dirty="0" smtClean="0">
                <a:latin typeface="Calibri" pitchFamily="34" charset="0"/>
              </a:rPr>
              <a:t>websites/mobile apps </a:t>
            </a:r>
            <a:r>
              <a:rPr kumimoji="0" lang="en-US" altLang="zh-TW" sz="2000" dirty="0">
                <a:latin typeface="Calibri" pitchFamily="34" charset="0"/>
              </a:rPr>
              <a:t>accessible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Contributing to a caring and inclusive society</a:t>
            </a:r>
          </a:p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Recognition and Achievements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Receiving an award and building positive corporate image</a:t>
            </a:r>
          </a:p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Cost Savings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Familiarising of good practices and saving maintenance cost</a:t>
            </a:r>
          </a:p>
          <a:p>
            <a:pPr marL="361950" indent="-361950" algn="just" eaLnBrk="0" hangingPunct="0">
              <a:spcBef>
                <a:spcPts val="6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Enhancing Competitiveness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Making websites more friendly to search engines</a:t>
            </a:r>
          </a:p>
          <a:p>
            <a:pPr marL="361950" indent="-361950" algn="just" eaLnBrk="0" hangingPunct="0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altLang="zh-TW" sz="2000" dirty="0">
                <a:latin typeface="Calibri" pitchFamily="34" charset="0"/>
              </a:rPr>
              <a:t>Widening reach-out</a:t>
            </a: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b="1" i="1" dirty="0">
              <a:solidFill>
                <a:srgbClr val="8439BD"/>
              </a:solidFill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b="1" i="1" dirty="0">
              <a:solidFill>
                <a:srgbClr val="8439BD"/>
              </a:solidFill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dirty="0">
              <a:latin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Benefits of Joining the Scheme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pic>
        <p:nvPicPr>
          <p:cNvPr id="5" name="圖片 4" descr="th (10) - 複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4653136"/>
            <a:ext cx="1756663" cy="1368152"/>
          </a:xfrm>
          <a:prstGeom prst="rect">
            <a:avLst/>
          </a:prstGeom>
        </p:spPr>
      </p:pic>
      <p:grpSp>
        <p:nvGrpSpPr>
          <p:cNvPr id="2" name="群組 9"/>
          <p:cNvGrpSpPr/>
          <p:nvPr/>
        </p:nvGrpSpPr>
        <p:grpSpPr>
          <a:xfrm>
            <a:off x="6300192" y="1398185"/>
            <a:ext cx="1800200" cy="1886799"/>
            <a:chOff x="5387131" y="2494165"/>
            <a:chExt cx="1584176" cy="1596523"/>
          </a:xfrm>
        </p:grpSpPr>
        <p:pic>
          <p:nvPicPr>
            <p:cNvPr id="11" name="圖片 10" descr="th (12)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7131" y="2494165"/>
              <a:ext cx="1584176" cy="1596523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5675163" y="3097834"/>
              <a:ext cx="11521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300000"/>
                </a:camera>
                <a:lightRig rig="threePt" dir="t"/>
              </a:scene3d>
            </a:bodyPr>
            <a:lstStyle/>
            <a:p>
              <a:pPr algn="ctr"/>
              <a:r>
                <a:rPr lang="en-US" altLang="zh-TW" sz="1000" dirty="0" smtClean="0">
                  <a:latin typeface="Arial Narrow" pitchFamily="34" charset="0"/>
                  <a:cs typeface="Arial" pitchFamily="34" charset="0"/>
                </a:rPr>
                <a:t>Corporate</a:t>
              </a:r>
            </a:p>
            <a:p>
              <a:pPr algn="ctr"/>
              <a:r>
                <a:rPr lang="en-US" altLang="zh-TW" sz="1000" dirty="0" smtClean="0">
                  <a:latin typeface="Arial Narrow" pitchFamily="34" charset="0"/>
                  <a:cs typeface="Arial" pitchFamily="34" charset="0"/>
                </a:rPr>
                <a:t>Social</a:t>
              </a:r>
            </a:p>
            <a:p>
              <a:pPr algn="ctr"/>
              <a:r>
                <a:rPr lang="en-US" altLang="zh-TW" sz="1000" dirty="0" smtClean="0">
                  <a:latin typeface="Arial Narrow" pitchFamily="34" charset="0"/>
                  <a:cs typeface="Arial" pitchFamily="34" charset="0"/>
                </a:rPr>
                <a:t>Responsibility</a:t>
              </a:r>
              <a:endParaRPr lang="zh-TW" altLang="en-US" sz="1000" dirty="0"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 txBox="1">
            <a:spLocks/>
          </p:cNvSpPr>
          <p:nvPr/>
        </p:nvSpPr>
        <p:spPr bwMode="auto">
          <a:xfrm>
            <a:off x="611188" y="1341438"/>
            <a:ext cx="79930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1950" indent="-361950" algn="just" eaLnBrk="0" hangingPunct="0">
              <a:spcBef>
                <a:spcPct val="30000"/>
              </a:spcBef>
            </a:pPr>
            <a:r>
              <a:rPr kumimoji="0" lang="en-US" altLang="zh-TW" sz="2800" b="1" i="1" dirty="0">
                <a:solidFill>
                  <a:srgbClr val="6600CC"/>
                </a:solidFill>
                <a:latin typeface="Calibri" pitchFamily="34" charset="0"/>
              </a:rPr>
              <a:t>Publicity</a:t>
            </a:r>
            <a:endParaRPr kumimoji="0" lang="en-US" altLang="zh-TW" sz="3200" b="1" i="1" dirty="0">
              <a:solidFill>
                <a:srgbClr val="6600CC"/>
              </a:solidFill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Entitle to use award logos for promotional purposes</a:t>
            </a: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Invite to share experiences at public events/seminars</a:t>
            </a: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en-US" altLang="zh-TW" sz="2400" dirty="0">
                <a:latin typeface="Calibri" pitchFamily="34" charset="0"/>
              </a:rPr>
              <a:t>Publish achievements on </a:t>
            </a:r>
          </a:p>
          <a:p>
            <a:pPr marL="819150" lvl="1" indent="-361950" algn="just" eaLnBrk="0" hangingPunct="0">
              <a:spcBef>
                <a:spcPts val="60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Interview by online media</a:t>
            </a:r>
          </a:p>
          <a:p>
            <a:pPr marL="819150" lvl="1" indent="-361950" algn="just" eaLnBrk="0" hangingPunct="0">
              <a:spcBef>
                <a:spcPts val="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Recognition Scheme websites, online banners</a:t>
            </a:r>
          </a:p>
          <a:p>
            <a:pPr marL="819150" lvl="1" indent="-361950" algn="just" eaLnBrk="0" hangingPunct="0">
              <a:spcBef>
                <a:spcPts val="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Local free / paid newspapers, magazines</a:t>
            </a:r>
          </a:p>
          <a:p>
            <a:pPr marL="819150" lvl="1" indent="-361950" algn="just" eaLnBrk="0" hangingPunct="0">
              <a:spcBef>
                <a:spcPts val="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Newspaper advertorials </a:t>
            </a:r>
          </a:p>
          <a:p>
            <a:pPr marL="819150" lvl="1" indent="-361950" algn="just" eaLnBrk="0" hangingPunct="0">
              <a:spcBef>
                <a:spcPts val="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Booklet insertion via newspaper </a:t>
            </a:r>
          </a:p>
          <a:p>
            <a:pPr marL="819150" lvl="1" indent="-361950" algn="just" eaLnBrk="0" hangingPunct="0">
              <a:spcBef>
                <a:spcPts val="0"/>
              </a:spcBef>
              <a:buFont typeface="Wingdings" pitchFamily="2" charset="2"/>
              <a:buChar char="ü"/>
            </a:pPr>
            <a:r>
              <a:rPr kumimoji="0" lang="en-US" altLang="zh-TW" sz="2400" dirty="0">
                <a:latin typeface="Calibri" pitchFamily="34" charset="0"/>
              </a:rPr>
              <a:t>Radio </a:t>
            </a:r>
            <a:r>
              <a:rPr kumimoji="0" lang="en-US" altLang="zh-TW" sz="2400" dirty="0" smtClean="0">
                <a:latin typeface="Calibri" pitchFamily="34" charset="0"/>
              </a:rPr>
              <a:t>interviews</a:t>
            </a:r>
          </a:p>
          <a:p>
            <a:pPr marL="819150" lvl="1" indent="-361950" algn="just" eaLnBrk="0" hangingPunct="0">
              <a:spcBef>
                <a:spcPts val="0"/>
              </a:spcBef>
              <a:buFont typeface="Wingdings" pitchFamily="2" charset="2"/>
              <a:buChar char="ü"/>
            </a:pPr>
            <a:r>
              <a:rPr kumimoji="0" lang="en-US" altLang="zh-TW" sz="2400" dirty="0" smtClean="0">
                <a:latin typeface="Calibri" pitchFamily="34" charset="0"/>
              </a:rPr>
              <a:t>Youtube</a:t>
            </a:r>
            <a:endParaRPr kumimoji="0" lang="en-US" altLang="zh-TW" sz="2400" dirty="0"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b="1" i="1" dirty="0">
              <a:solidFill>
                <a:srgbClr val="8439BD"/>
              </a:solidFill>
            </a:endParaRPr>
          </a:p>
          <a:p>
            <a:pPr marL="361950" indent="-361950" algn="just" eaLnBrk="0" hangingPunct="0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zh-TW" sz="2400" dirty="0">
              <a:latin typeface="Calibri" pitchFamily="34" charset="0"/>
            </a:endParaRPr>
          </a:p>
          <a:p>
            <a:pPr marL="361950" indent="-361950" algn="just" eaLnBrk="0" hangingPunct="0">
              <a:spcBef>
                <a:spcPct val="30000"/>
              </a:spcBef>
            </a:pPr>
            <a:endParaRPr kumimoji="0" lang="en-US" altLang="zh-TW" sz="2400" dirty="0">
              <a:latin typeface="Calibri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Benefits of Joining the Scheme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4"/>
          <p:cNvGrpSpPr>
            <a:grpSpLocks/>
          </p:cNvGrpSpPr>
          <p:nvPr/>
        </p:nvGrpSpPr>
        <p:grpSpPr bwMode="auto">
          <a:xfrm rot="402638">
            <a:off x="2507491" y="3692098"/>
            <a:ext cx="3171825" cy="1939925"/>
            <a:chOff x="1259632" y="2731625"/>
            <a:chExt cx="4112343" cy="2517445"/>
          </a:xfrm>
        </p:grpSpPr>
        <p:pic>
          <p:nvPicPr>
            <p:cNvPr id="6" name="Picture 2" descr="C:\Users\imysit\Desktop\leolai.jpg"/>
            <p:cNvPicPr>
              <a:picLocks noChangeAspect="1" noChangeArrowheads="1"/>
            </p:cNvPicPr>
            <p:nvPr/>
          </p:nvPicPr>
          <p:blipFill>
            <a:blip r:embed="rId2" cstate="print"/>
            <a:srcRect t="894"/>
            <a:stretch>
              <a:fillRect/>
            </a:stretch>
          </p:blipFill>
          <p:spPr bwMode="auto">
            <a:xfrm>
              <a:off x="1259632" y="2731625"/>
              <a:ext cx="4112343" cy="2517445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7" name="矩形 6"/>
            <p:cNvSpPr/>
            <p:nvPr/>
          </p:nvSpPr>
          <p:spPr>
            <a:xfrm>
              <a:off x="1826387" y="2907508"/>
              <a:ext cx="864456" cy="574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827881" y="3557891"/>
              <a:ext cx="1379014" cy="714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391524" y="2979261"/>
              <a:ext cx="936494" cy="135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453663" y="3085532"/>
              <a:ext cx="909738" cy="135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629028" y="3201505"/>
              <a:ext cx="720380" cy="430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4709353" y="5096663"/>
            <a:ext cx="935038" cy="647700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789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40575">
            <a:off x="538787" y="2658942"/>
            <a:ext cx="3808127" cy="286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2901786" y="2518224"/>
            <a:ext cx="792163" cy="576263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3789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8075">
            <a:off x="4603180" y="2533056"/>
            <a:ext cx="3888467" cy="241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14"/>
          <p:cNvSpPr/>
          <p:nvPr/>
        </p:nvSpPr>
        <p:spPr>
          <a:xfrm>
            <a:off x="5422066" y="4102400"/>
            <a:ext cx="936625" cy="649287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95536" y="1484784"/>
            <a:ext cx="7776864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Award Logos Used for Promotional Purposes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圖片 1"/>
          <p:cNvPicPr>
            <a:picLocks noChangeAspect="1"/>
          </p:cNvPicPr>
          <p:nvPr/>
        </p:nvPicPr>
        <p:blipFill>
          <a:blip r:embed="rId2" cstate="print"/>
          <a:srcRect b="11537"/>
          <a:stretch>
            <a:fillRect/>
          </a:stretch>
        </p:blipFill>
        <p:spPr bwMode="auto">
          <a:xfrm>
            <a:off x="1600061" y="1988841"/>
            <a:ext cx="5924267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4500563" y="2492375"/>
            <a:ext cx="1223962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6" name="矩形 5"/>
          <p:cNvSpPr/>
          <p:nvPr/>
        </p:nvSpPr>
        <p:spPr>
          <a:xfrm>
            <a:off x="2898527" y="3573016"/>
            <a:ext cx="2808313" cy="2160017"/>
          </a:xfrm>
          <a:prstGeom prst="rect">
            <a:avLst/>
          </a:prstGeom>
          <a:noFill/>
          <a:ln w="57150"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51520" y="1340768"/>
            <a:ext cx="8532440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Awards Presentation Ceremony Highlights in Newspaper Website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88032" y="1340768"/>
            <a:ext cx="5436096" cy="830997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216000" indent="-252000" eaLnBrk="0" hangingPunct="0">
              <a:spcBef>
                <a:spcPts val="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Advertorials and Booklet Insertion </a:t>
            </a:r>
          </a:p>
          <a:p>
            <a:pPr marL="216000" indent="-252000" eaLnBrk="0" hangingPunct="0">
              <a:spcBef>
                <a:spcPts val="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via Newspaper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群組 5"/>
          <p:cNvGrpSpPr>
            <a:grpSpLocks/>
          </p:cNvGrpSpPr>
          <p:nvPr/>
        </p:nvGrpSpPr>
        <p:grpSpPr bwMode="auto">
          <a:xfrm rot="-329372">
            <a:off x="504201" y="2118708"/>
            <a:ext cx="4411735" cy="3988737"/>
            <a:chOff x="323528" y="404664"/>
            <a:chExt cx="5400600" cy="4888905"/>
          </a:xfrm>
        </p:grpSpPr>
        <p:pic>
          <p:nvPicPr>
            <p:cNvPr id="73731" name="Picture 3" descr="T:\DI1\DI11\@Fair\18. WAC\Fair Version\2013-04-15 Oriental Advertorials\Confirmation\WA Advertorial 15 April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3515" y="403754"/>
              <a:ext cx="3744514" cy="308830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3732" name="Picture 4" descr="T:\DI1\DI11\@Fair\18. WAC\Fair Version\2013-04-15 Oriental Advertorials\Confirmation\WA Advertorial 16 April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5226" y="897532"/>
              <a:ext cx="3744514" cy="308830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3730" name="Picture 2" descr="T:\DI1\DI11\@Fair\18. WAC\Fair Version\2013-04-15 Oriental Advertorials\Confirmation\WA Advertorial 18 April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26120" y="1613408"/>
              <a:ext cx="3744514" cy="309014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3733" name="Picture 5" descr="T:\DI1\DI11\@Fair\18. WAC\Fair Version\2013-04-15 Oriental Advertorials\Confirmation\WA Advertorial 17 April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72086" y="2188886"/>
              <a:ext cx="3744514" cy="3088308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13" name="圖片 12" descr="01 WEB ACCESSIBILITY Cover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70422">
            <a:off x="5138594" y="1494829"/>
            <a:ext cx="2491912" cy="3522424"/>
          </a:xfrm>
          <a:prstGeom prst="rect">
            <a:avLst/>
          </a:prstGeom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42244">
            <a:off x="6847214" y="3161686"/>
            <a:ext cx="2007927" cy="2851217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endParaRPr lang="zh-TW" altLang="en-US" sz="3200" b="1" dirty="0" smtClean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11560" y="5513650"/>
            <a:ext cx="7632848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Awardees List</a:t>
            </a:r>
            <a:r>
              <a:rPr lang="zh-TW" alt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altLang="zh-TW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Advertorials in Newspapers and Magazine</a:t>
            </a:r>
            <a:endParaRPr lang="zh-TW" altLang="en-US" sz="2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pic>
        <p:nvPicPr>
          <p:cNvPr id="15" name="圖片 14" descr="04-05 WEB ACCESSIBILITY  output V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75336">
            <a:off x="2404348" y="1563838"/>
            <a:ext cx="4872005" cy="3444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 descr="06-07 WEB ACCESSIBILITY  output V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43844">
            <a:off x="4741219" y="2672252"/>
            <a:ext cx="4091701" cy="2893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02-03 WEB ACCESSIBILITY V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80332">
            <a:off x="272098" y="1318642"/>
            <a:ext cx="4294177" cy="3037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800" b="1" dirty="0" smtClean="0">
                <a:latin typeface="+mj-lt"/>
                <a:ea typeface="+mj-ea"/>
                <a:cs typeface="+mj-cs"/>
              </a:rPr>
              <a:t>Programme Rundown</a:t>
            </a:r>
            <a:endParaRPr kumimoji="0" lang="en-AU" altLang="zh-TW" sz="38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55576" y="1646809"/>
          <a:ext cx="7920880" cy="398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/>
                <a:gridCol w="6696744"/>
              </a:tblGrid>
              <a:tr h="382766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Time (pm)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Program</a:t>
                      </a:r>
                      <a:endParaRPr lang="zh-TW" altLang="en-US" dirty="0"/>
                    </a:p>
                  </a:txBody>
                  <a:tcPr/>
                </a:tc>
              </a:tr>
              <a:tr h="8762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2:15 – 2:30 </a:t>
                      </a:r>
                      <a:endParaRPr lang="zh-TW" altLang="zh-TW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Introduction to Web Accessibility and Recognition Scheme 2015 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Elke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Mak</a:t>
                      </a:r>
                      <a:endParaRPr lang="en-US" altLang="zh-TW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OGCIO</a:t>
                      </a:r>
                      <a:endParaRPr lang="zh-TW" altLang="en-US" dirty="0"/>
                    </a:p>
                  </a:txBody>
                  <a:tcPr/>
                </a:tc>
              </a:tr>
              <a:tr h="876212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2:30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–3:15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Web Accessibility Implementation 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Ivy Sit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OGCIO</a:t>
                      </a:r>
                      <a:endParaRPr lang="zh-TW" altLang="en-US" dirty="0"/>
                    </a:p>
                  </a:txBody>
                  <a:tcPr/>
                </a:tc>
              </a:tr>
              <a:tr h="876212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3:15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–3:30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on How a Visually Impaired Person Using a Website </a:t>
                      </a:r>
                      <a:b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Johnny Ngan and Daniel Cheng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Hong Kong Blind Union </a:t>
                      </a:r>
                      <a:endParaRPr lang="zh-TW" altLang="en-US" dirty="0"/>
                    </a:p>
                  </a:txBody>
                  <a:tcPr/>
                </a:tc>
              </a:tr>
              <a:tr h="393039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3:30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–4:00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Video Sharing </a:t>
                      </a:r>
                      <a:endParaRPr lang="zh-TW" altLang="en-US" b="1" dirty="0"/>
                    </a:p>
                  </a:txBody>
                  <a:tcPr/>
                </a:tc>
              </a:tr>
              <a:tr h="465983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4:00</a:t>
                      </a:r>
                      <a:r>
                        <a:rPr lang="en-US" altLang="zh-TW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–4:15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/>
                        <a:t>Q&amp;A</a:t>
                      </a:r>
                      <a:endParaRPr lang="zh-TW" altLang="en-US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813" y="1628626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Radio Interviews photos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14549" r="9273" b="5017"/>
          <a:stretch>
            <a:fillRect/>
          </a:stretch>
        </p:blipFill>
        <p:spPr bwMode="auto">
          <a:xfrm>
            <a:off x="179512" y="2524224"/>
            <a:ext cx="439102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23528" y="1625218"/>
            <a:ext cx="3672408" cy="579646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lnSpc>
                <a:spcPts val="3800"/>
              </a:lnSpc>
              <a:spcBef>
                <a:spcPts val="120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Radio Interviews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74732"/>
            <a:ext cx="6264696" cy="4402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4824536" y="5085184"/>
            <a:ext cx="4283968" cy="830997"/>
          </a:xfrm>
          <a:prstGeom prst="rect">
            <a:avLst/>
          </a:prstGeom>
          <a:gradFill>
            <a:gsLst>
              <a:gs pos="100000">
                <a:schemeClr val="accent6">
                  <a:lumMod val="75000"/>
                </a:schemeClr>
              </a:gs>
              <a:gs pos="14000">
                <a:schemeClr val="accent6">
                  <a:lumMod val="75000"/>
                </a:schemeClr>
              </a:gs>
              <a:gs pos="0">
                <a:schemeClr val="accent6">
                  <a:lumMod val="50000"/>
                  <a:alpha val="0"/>
                </a:schemeClr>
              </a:gs>
            </a:gsLst>
            <a:lin ang="10800000" scaled="0"/>
          </a:gradFill>
        </p:spPr>
        <p:txBody>
          <a:bodyPr wrap="square" rtlCol="0">
            <a:spAutoFit/>
          </a:bodyPr>
          <a:lstStyle/>
          <a:p>
            <a:pPr marL="361950" indent="-361950" eaLnBrk="0" hangingPunct="0">
              <a:spcBef>
                <a:spcPts val="0"/>
              </a:spcBef>
              <a:buClr>
                <a:srgbClr val="386A42"/>
              </a:buClr>
              <a:buSzPct val="110000"/>
              <a:tabLst>
                <a:tab pos="452438" algn="l"/>
              </a:tabLst>
              <a:defRPr/>
            </a:pPr>
            <a:r>
              <a:rPr lang="en-US" altLang="zh-TW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Awards Presentation Ceremony Highlight in Unwire Website</a:t>
            </a:r>
            <a:endParaRPr lang="zh-TW" altLang="en-US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76263" y="198438"/>
            <a:ext cx="8532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>
                <a:latin typeface="+mn-lt"/>
                <a:ea typeface="新細明體" charset="-120"/>
              </a:rPr>
              <a:t>Web Accessibility Recognition Scheme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4"/>
          <p:cNvSpPr txBox="1">
            <a:spLocks/>
          </p:cNvSpPr>
          <p:nvPr/>
        </p:nvSpPr>
        <p:spPr>
          <a:xfrm>
            <a:off x="1401734" y="2618194"/>
            <a:ext cx="3242274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117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Gold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and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19 </a:t>
            </a:r>
            <a:r>
              <a:rPr kumimoji="0" lang="en-US" altLang="zh-TW" sz="2200" b="1" dirty="0" smtClean="0">
                <a:solidFill>
                  <a:srgbClr val="808080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Silver</a:t>
            </a:r>
            <a:endParaRPr kumimoji="0" lang="en-US" altLang="zh-HK" sz="2200" b="1" i="0" u="none" strike="noStrike" kern="120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+mn-lt"/>
              <a:ea typeface="微軟正黑體" panose="020B0604030504040204" pitchFamily="34" charset="-120"/>
              <a:cs typeface="Segoe UI" pitchFamily="34" charset="0"/>
            </a:endParaRPr>
          </a:p>
        </p:txBody>
      </p:sp>
      <p:pic>
        <p:nvPicPr>
          <p:cNvPr id="4" name="Picture 20" descr="T:\DI1\DI11\@Fair\18. WAC\Fair Version\2014-04-14 Logo Package\Mobile\Gold\WARS_2014_Gold_Mobile_woSolg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415" y="1884139"/>
            <a:ext cx="631552" cy="717931"/>
          </a:xfrm>
          <a:prstGeom prst="rect">
            <a:avLst/>
          </a:prstGeom>
          <a:noFill/>
        </p:spPr>
      </p:pic>
      <p:pic>
        <p:nvPicPr>
          <p:cNvPr id="5" name="Picture 21" descr="T:\DI1\DI11\@Fair\18. WAC\Fair Version\2014-04-14 Logo Package\Mobile\Silver\WARS_2014_Silver_Mobile_woSolg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4614" y="1875551"/>
            <a:ext cx="644358" cy="732488"/>
          </a:xfrm>
          <a:prstGeom prst="rect">
            <a:avLst/>
          </a:prstGeom>
          <a:noFill/>
        </p:spPr>
      </p:pic>
      <p:pic>
        <p:nvPicPr>
          <p:cNvPr id="6" name="Picture 22" descr="T:\DI1\DI11\@Fair\18. WAC\Fair Version\2014-04-14 Logo Package\Web\Silver\with Solgan\WARS_2014_Web_Silver_wSolg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88902"/>
            <a:ext cx="1274810" cy="704850"/>
          </a:xfrm>
          <a:prstGeom prst="rect">
            <a:avLst/>
          </a:prstGeom>
          <a:noFill/>
        </p:spPr>
      </p:pic>
      <p:pic>
        <p:nvPicPr>
          <p:cNvPr id="7" name="Picture 23" descr="T:\DI1\DI11\@Fair\18. WAC\Fair Version\2014-04-14 Logo Package\Web\Gold\with Solgan\WARS_2014_Web_Gold_wSolg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7840" y="1846039"/>
            <a:ext cx="1299420" cy="749740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547664" y="1465039"/>
            <a:ext cx="2950414" cy="304800"/>
          </a:xfrm>
          <a:prstGeom prst="rect">
            <a:avLst/>
          </a:prstGeom>
          <a:gradFill flip="none" rotWithShape="1">
            <a:gsLst>
              <a:gs pos="50000">
                <a:srgbClr val="CC0099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136 Websites</a:t>
            </a:r>
            <a:endParaRPr kumimoji="0" lang="zh-TW" altLang="en-US" b="1" i="0" u="none" strike="noStrike" kern="1200" normalizeH="0" baseline="0" noProof="0" dirty="0" smtClean="0">
              <a:solidFill>
                <a:schemeClr val="bg1"/>
              </a:solidFill>
              <a:uLnTx/>
              <a:uFillTx/>
              <a:latin typeface="+mn-lt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492014" y="1465039"/>
            <a:ext cx="2744282" cy="304800"/>
          </a:xfrm>
          <a:prstGeom prst="rect">
            <a:avLst/>
          </a:prstGeom>
          <a:gradFill>
            <a:gsLst>
              <a:gs pos="50000">
                <a:srgbClr val="7ABC32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31</a:t>
            </a:r>
            <a:r>
              <a:rPr lang="zh-TW" altLang="en-US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+mj-cs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+mj-cs"/>
              </a:rPr>
              <a:t>Mobile Apps</a:t>
            </a:r>
            <a:endParaRPr kumimoji="0" lang="zh-TW" altLang="en-US" b="1" i="0" u="none" strike="noStrike" kern="1200" normalizeH="0" baseline="0" noProof="0" dirty="0" smtClean="0">
              <a:solidFill>
                <a:schemeClr val="bg1"/>
              </a:solidFill>
              <a:uLnTx/>
              <a:uFillTx/>
              <a:latin typeface="+mn-lt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49606" y="1465039"/>
            <a:ext cx="1296144" cy="1676400"/>
          </a:xfrm>
          <a:prstGeom prst="roundRect">
            <a:avLst>
              <a:gd name="adj" fmla="val 9424"/>
            </a:avLst>
          </a:prstGeom>
          <a:gradFill flip="none" rotWithShape="1">
            <a:gsLst>
              <a:gs pos="50000">
                <a:srgbClr val="7030A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110</a:t>
            </a:r>
          </a:p>
          <a:p>
            <a:pPr algn="ctr"/>
            <a:r>
              <a:rPr lang="en-US" altLang="zh-TW" sz="1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Organisations</a:t>
            </a:r>
            <a:endParaRPr lang="zh-TW" altLang="en-US" sz="1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11" name="內容版面配置區 4"/>
          <p:cNvSpPr txBox="1">
            <a:spLocks/>
          </p:cNvSpPr>
          <p:nvPr/>
        </p:nvSpPr>
        <p:spPr>
          <a:xfrm>
            <a:off x="4346916" y="2626911"/>
            <a:ext cx="3175498" cy="422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70000"/>
            </a:pP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23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dirty="0" smtClean="0">
                <a:solidFill>
                  <a:srgbClr val="CC9900"/>
                </a:solidFill>
                <a:ea typeface="微軟正黑體" panose="020B0604030504040204" pitchFamily="34" charset="-120"/>
                <a:cs typeface="Segoe UI" pitchFamily="34" charset="0"/>
              </a:rPr>
              <a:t>Gold</a:t>
            </a:r>
            <a:r>
              <a:rPr kumimoji="0" lang="zh-TW" altLang="en-US" sz="2200" b="1" dirty="0" smtClean="0">
                <a:solidFill>
                  <a:schemeClr val="accent4"/>
                </a:solidFill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and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8</a:t>
            </a:r>
            <a:r>
              <a:rPr kumimoji="0" lang="zh-TW" alt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微軟正黑體" panose="020B0604030504040204" pitchFamily="34" charset="-120"/>
                <a:cs typeface="Segoe UI" pitchFamily="34" charset="0"/>
              </a:rPr>
              <a:t> </a:t>
            </a:r>
            <a:r>
              <a:rPr kumimoji="0" lang="en-US" altLang="zh-TW" sz="2200" b="1" dirty="0" smtClean="0">
                <a:solidFill>
                  <a:srgbClr val="808080"/>
                </a:solidFill>
                <a:ea typeface="微軟正黑體" panose="020B0604030504040204" pitchFamily="34" charset="-120"/>
                <a:cs typeface="Segoe UI" pitchFamily="34" charset="0"/>
              </a:rPr>
              <a:t>Silver</a:t>
            </a:r>
            <a:endParaRPr kumimoji="0" lang="en-US" altLang="zh-HK" sz="2200" b="1" dirty="0" smtClean="0">
              <a:solidFill>
                <a:srgbClr val="808080"/>
              </a:solidFill>
              <a:ea typeface="微軟正黑體" panose="020B0604030504040204" pitchFamily="34" charset="-120"/>
              <a:cs typeface="Segoe UI" pitchFamily="34" charset="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90" y="153564"/>
            <a:ext cx="1972905" cy="1187204"/>
          </a:xfrm>
          <a:prstGeom prst="rect">
            <a:avLst/>
          </a:prstGeom>
        </p:spPr>
      </p:pic>
      <p:pic>
        <p:nvPicPr>
          <p:cNvPr id="60417" name="Picture 1" descr="D:\Data\WARS2014\20140414_WA_Foto\MegaPlan_batch 1\MAN_0225.jpg"/>
          <p:cNvPicPr>
            <a:picLocks noChangeAspect="1" noChangeArrowheads="1"/>
          </p:cNvPicPr>
          <p:nvPr/>
        </p:nvPicPr>
        <p:blipFill>
          <a:blip r:embed="rId7" cstate="print"/>
          <a:srcRect t="36102" b="19082"/>
          <a:stretch>
            <a:fillRect/>
          </a:stretch>
        </p:blipFill>
        <p:spPr bwMode="auto">
          <a:xfrm>
            <a:off x="265999" y="3121223"/>
            <a:ext cx="8482465" cy="2534328"/>
          </a:xfrm>
          <a:prstGeom prst="rect">
            <a:avLst/>
          </a:prstGeom>
          <a:noFill/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2454" y="2041103"/>
            <a:ext cx="51845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/>
        </p:nvSpPr>
        <p:spPr>
          <a:xfrm>
            <a:off x="7236296" y="1465039"/>
            <a:ext cx="1656184" cy="5040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3000"/>
                </a:schemeClr>
              </a:gs>
              <a:gs pos="50000">
                <a:srgbClr val="00B0F0"/>
              </a:gs>
              <a:gs pos="100000">
                <a:schemeClr val="accent1">
                  <a:tint val="23500"/>
                  <a:satMod val="160000"/>
                  <a:alpha val="53000"/>
                </a:schemeClr>
              </a:gs>
            </a:gsLst>
            <a:lin ang="10800000" scaled="0"/>
          </a:gradFill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kumimoji="0" lang="en-US" altLang="zh-TW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  <a:cs typeface="+mj-cs"/>
              </a:rPr>
              <a:t>3 Most Favourite Websites</a:t>
            </a:r>
            <a:endParaRPr kumimoji="0" lang="zh-TW" altLang="en-US" sz="1600" b="1" i="0" u="none" strike="noStrike" kern="1200" normalizeH="0" baseline="0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67544" y="227934"/>
            <a:ext cx="810019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2800" b="1" dirty="0">
                <a:latin typeface="+mn-lt"/>
                <a:ea typeface="新細明體" charset="-120"/>
              </a:rPr>
              <a:t>Web Accessibility Recognition </a:t>
            </a:r>
            <a:r>
              <a:rPr kumimoji="0" lang="en-AU" altLang="zh-TW" sz="2800" b="1" dirty="0" smtClean="0">
                <a:latin typeface="+mn-lt"/>
                <a:ea typeface="新細明體" charset="-120"/>
              </a:rPr>
              <a:t>Scheme 2014</a:t>
            </a:r>
          </a:p>
          <a:p>
            <a:pPr eaLnBrk="0" hangingPunct="0">
              <a:defRPr/>
            </a:pPr>
            <a:r>
              <a:rPr kumimoji="0" lang="en-AU" altLang="zh-TW" sz="2800" b="1" dirty="0" smtClean="0">
                <a:latin typeface="+mn-lt"/>
                <a:ea typeface="新細明體" charset="-120"/>
              </a:rPr>
              <a:t>Awards Presentation Ceremony</a:t>
            </a:r>
            <a:endParaRPr kumimoji="0" lang="en-AU" altLang="zh-TW" sz="2800" b="1" dirty="0">
              <a:latin typeface="+mn-lt"/>
              <a:ea typeface="新細明體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51520" y="5641503"/>
            <a:ext cx="8496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400" dirty="0" smtClean="0">
                <a:solidFill>
                  <a:srgbClr val="0000FF"/>
                </a:solidFill>
                <a:latin typeface="Calibri" pitchFamily="34" charset="0"/>
              </a:rPr>
              <a:t>Awards Presentation Ceremony of Web Accessibility Recognition Scheme 2014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11560" y="1341264"/>
            <a:ext cx="813690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kumimoji="0" lang="en-US" altLang="zh-TW" sz="2800" b="1" i="1" dirty="0" smtClean="0">
                <a:solidFill>
                  <a:srgbClr val="8439BD"/>
                </a:solidFill>
                <a:latin typeface="+mn-lt"/>
                <a:ea typeface="+mn-ea"/>
              </a:rPr>
              <a:t>Highlights of Awards Presentation Ceremony of the Web Accessibility Recognition Scheme 2014</a:t>
            </a:r>
            <a:endParaRPr kumimoji="0" lang="en-US" sz="2800" b="1" i="1" dirty="0" smtClean="0">
              <a:solidFill>
                <a:srgbClr val="8439BD"/>
              </a:solidFill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dirty="0" smtClean="0">
              <a:latin typeface="+mn-lt"/>
              <a:ea typeface="+mn-ea"/>
            </a:endParaRPr>
          </a:p>
          <a:p>
            <a:pPr marL="361950" marR="0" lvl="0" indent="-36195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6064" y="197768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200" b="1" dirty="0" smtClean="0">
                <a:latin typeface="+mn-lt"/>
              </a:rPr>
              <a:t>Web Accessibility Recognition Scheme</a:t>
            </a:r>
            <a:endParaRPr kumimoji="0" lang="en-AU" altLang="zh-TW" sz="3200" b="1" dirty="0">
              <a:latin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0" y="5589240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 smtClean="0">
                <a:hlinkClick r:id="rId3"/>
              </a:rPr>
              <a:t>www.ogcio.gov.hk/en/community/web_accessibility/recognition_scheme/2014/video/wars_video3.mp4</a:t>
            </a:r>
            <a:endParaRPr lang="zh-TW" altLang="en-US" sz="1400" dirty="0"/>
          </a:p>
        </p:txBody>
      </p:sp>
      <p:pic>
        <p:nvPicPr>
          <p:cNvPr id="10" name="wars_video3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79712" y="2420888"/>
            <a:ext cx="5320108" cy="29999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 txBox="1">
            <a:spLocks/>
          </p:cNvSpPr>
          <p:nvPr/>
        </p:nvSpPr>
        <p:spPr>
          <a:xfrm>
            <a:off x="0" y="764704"/>
            <a:ext cx="9144000" cy="2880320"/>
          </a:xfrm>
          <a:prstGeom prst="rect">
            <a:avLst/>
          </a:prstGeom>
        </p:spPr>
        <p:txBody>
          <a:bodyPr anchor="t" anchorCtr="0">
            <a:normAutofit/>
          </a:bodyPr>
          <a:lstStyle/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kumimoji="0" lang="en-US" altLang="zh-TW" sz="6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Thank you</a:t>
            </a:r>
            <a:r>
              <a:rPr kumimoji="0" lang="en-US" altLang="zh-TW" sz="6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!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lang="en-GB" altLang="zh-TW" sz="2800" dirty="0" smtClean="0">
                <a:latin typeface="Calibri" pitchFamily="34" charset="0"/>
                <a:cs typeface="Calibri" pitchFamily="34" charset="0"/>
              </a:rPr>
              <a:t>Web </a:t>
            </a:r>
            <a:r>
              <a:rPr lang="en-GB" altLang="zh-TW" sz="2800" dirty="0">
                <a:latin typeface="Calibri" pitchFamily="34" charset="0"/>
                <a:cs typeface="Calibri" pitchFamily="34" charset="0"/>
              </a:rPr>
              <a:t>Accessibility Campaign Programme Office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Email : </a:t>
            </a:r>
            <a:r>
              <a:rPr lang="en-GB" altLang="zh-TW" sz="2400" dirty="0">
                <a:latin typeface="Calibri" pitchFamily="34" charset="0"/>
                <a:cs typeface="Calibri" pitchFamily="34" charset="0"/>
                <a:hlinkClick r:id="rId3"/>
              </a:rPr>
              <a:t>wac@ogcio.gov.hk</a:t>
            </a:r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                         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lang="en-US" altLang="zh-TW" sz="2400" dirty="0">
                <a:latin typeface="Calibri" pitchFamily="34" charset="0"/>
                <a:cs typeface="Calibri" pitchFamily="34" charset="0"/>
              </a:rPr>
              <a:t>Tel. no. : 2582 4606</a:t>
            </a: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endParaRPr lang="en-US" altLang="zh-TW" sz="2400" dirty="0">
              <a:latin typeface="Calibri" pitchFamily="34" charset="0"/>
              <a:cs typeface="Calibri" pitchFamily="34" charset="0"/>
            </a:endParaRP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endParaRPr lang="en-GB" altLang="zh-TW" sz="2400" dirty="0">
              <a:latin typeface="Calibri" pitchFamily="34" charset="0"/>
              <a:cs typeface="Calibri" pitchFamily="34" charset="0"/>
            </a:endParaRPr>
          </a:p>
          <a:p>
            <a:pPr marL="176213" indent="-176213" algn="ctr" eaLnBrk="0" hangingPunct="0">
              <a:spcBef>
                <a:spcPct val="20000"/>
              </a:spcBef>
              <a:buClr>
                <a:srgbClr val="386A42"/>
              </a:buClr>
              <a:defRPr/>
            </a:pPr>
            <a:endParaRPr kumimoji="0" lang="en-US" altLang="zh-TW" sz="7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圖片 5" descr="qrcode sche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212976"/>
            <a:ext cx="2016224" cy="201622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572000" y="5229200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  <a:ea typeface="+mj-ea"/>
              </a:rPr>
              <a:t>Web Accessibility Recognition Scheme</a:t>
            </a:r>
          </a:p>
          <a:p>
            <a:pPr algn="ctr"/>
            <a:r>
              <a:rPr lang="en-US" altLang="zh-TW" dirty="0" smtClean="0">
                <a:latin typeface="+mn-lt"/>
                <a:ea typeface="+mj-ea"/>
                <a:hlinkClick r:id="rId5"/>
              </a:rPr>
              <a:t>www.webforall.gov.hk/scheme</a:t>
            </a:r>
            <a:endParaRPr lang="en-US" altLang="zh-TW" dirty="0" smtClean="0">
              <a:latin typeface="+mn-lt"/>
              <a:ea typeface="+mj-ea"/>
            </a:endParaRPr>
          </a:p>
          <a:p>
            <a:pPr algn="ctr"/>
            <a:endParaRPr lang="zh-TW" altLang="en-US" dirty="0">
              <a:latin typeface="+mn-lt"/>
              <a:ea typeface="+mj-e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71600" y="5229200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+mn-lt"/>
                <a:ea typeface="+mj-ea"/>
              </a:rPr>
              <a:t>Web Accessibility Campaign</a:t>
            </a:r>
          </a:p>
          <a:p>
            <a:pPr algn="ctr"/>
            <a:r>
              <a:rPr lang="en-US" altLang="zh-TW" dirty="0" smtClean="0">
                <a:latin typeface="+mn-lt"/>
                <a:ea typeface="+mj-ea"/>
                <a:hlinkClick r:id="rId6"/>
              </a:rPr>
              <a:t>www.webforall.gov.hk</a:t>
            </a:r>
            <a:endParaRPr lang="en-US" altLang="zh-TW" dirty="0" smtClean="0">
              <a:latin typeface="+mn-lt"/>
              <a:ea typeface="+mj-ea"/>
            </a:endParaRPr>
          </a:p>
          <a:p>
            <a:pPr algn="ctr"/>
            <a:endParaRPr lang="zh-TW" altLang="en-US" dirty="0">
              <a:latin typeface="+mn-lt"/>
              <a:ea typeface="+mj-ea"/>
            </a:endParaRPr>
          </a:p>
        </p:txBody>
      </p:sp>
      <p:pic>
        <p:nvPicPr>
          <p:cNvPr id="9" name="圖片 8" descr="Webforall qrcode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3212976"/>
            <a:ext cx="2088232" cy="20882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800" b="1" dirty="0" smtClean="0">
                <a:latin typeface="+mj-lt"/>
                <a:ea typeface="+mj-ea"/>
                <a:cs typeface="+mj-cs"/>
              </a:rPr>
              <a:t>Agenda</a:t>
            </a:r>
            <a:endParaRPr kumimoji="0" lang="en-AU" altLang="zh-TW" sz="38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5650" y="1484784"/>
            <a:ext cx="838835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ts val="2400"/>
              </a:spcBef>
              <a:buClr>
                <a:srgbClr val="386A42"/>
              </a:buClr>
              <a:buFont typeface="+mj-lt"/>
              <a:buAutoNum type="arabicPeriod"/>
              <a:defRPr/>
            </a:pPr>
            <a:r>
              <a:rPr kumimoji="0" lang="en-AU" altLang="zh-TW" sz="3000" b="1" dirty="0" smtClean="0">
                <a:latin typeface="+mj-lt"/>
              </a:rPr>
              <a:t>Digital 21 Strategy</a:t>
            </a:r>
          </a:p>
          <a:p>
            <a:pPr marL="514350" indent="-514350" eaLnBrk="0" hangingPunct="0">
              <a:spcBef>
                <a:spcPts val="2400"/>
              </a:spcBef>
              <a:buClr>
                <a:srgbClr val="386A42"/>
              </a:buClr>
              <a:buFont typeface="+mj-lt"/>
              <a:buAutoNum type="arabicPeriod"/>
              <a:defRPr/>
            </a:pPr>
            <a:r>
              <a:rPr kumimoji="0" lang="en-AU" altLang="zh-TW" sz="3000" b="1" dirty="0" smtClean="0">
                <a:latin typeface="+mj-lt"/>
              </a:rPr>
              <a:t>What is Web Accessibility?</a:t>
            </a:r>
          </a:p>
          <a:p>
            <a:pPr marL="514350" indent="-514350" eaLnBrk="0" hangingPunct="0">
              <a:spcBef>
                <a:spcPts val="2400"/>
              </a:spcBef>
              <a:buClr>
                <a:srgbClr val="386A42"/>
              </a:buClr>
              <a:buFont typeface="+mj-lt"/>
              <a:buAutoNum type="arabicPeriod"/>
              <a:defRPr/>
            </a:pPr>
            <a:r>
              <a:rPr kumimoji="0" lang="en-AU" altLang="zh-TW" sz="3000" b="1" dirty="0" smtClean="0">
                <a:latin typeface="+mj-lt"/>
              </a:rPr>
              <a:t>Web Accessibility Campaign</a:t>
            </a:r>
          </a:p>
          <a:p>
            <a:pPr marL="514350" indent="-514350" eaLnBrk="0" hangingPunct="0">
              <a:spcBef>
                <a:spcPts val="2400"/>
              </a:spcBef>
              <a:buClr>
                <a:srgbClr val="386A42"/>
              </a:buClr>
              <a:buFont typeface="+mj-lt"/>
              <a:buAutoNum type="arabicPeriod"/>
              <a:defRPr/>
            </a:pPr>
            <a:r>
              <a:rPr kumimoji="0" lang="en-AU" altLang="zh-TW" sz="3000" b="1" dirty="0" smtClean="0">
                <a:latin typeface="+mj-lt"/>
              </a:rPr>
              <a:t>Web Accessibility Recognition Scheme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386A42"/>
              </a:buClr>
              <a:buFont typeface="Arial" charset="0"/>
              <a:buChar char="•"/>
              <a:defRPr/>
            </a:pPr>
            <a:endParaRPr kumimoji="0" lang="en-AU" altLang="zh-TW" sz="3200" dirty="0">
              <a:latin typeface="+mj-lt"/>
              <a:ea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US" altLang="zh-TW" sz="3800" b="1" dirty="0" smtClean="0">
                <a:latin typeface="Calibri" pitchFamily="34" charset="0"/>
                <a:cs typeface="Calibri" pitchFamily="34" charset="0"/>
              </a:rPr>
              <a:t>HK ICT Infrastructure</a:t>
            </a:r>
            <a:endParaRPr kumimoji="0" lang="en-AU" altLang="zh-TW" sz="3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3347864" y="1556792"/>
            <a:ext cx="3528392" cy="136815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TW" sz="2000" b="1" dirty="0" smtClean="0"/>
          </a:p>
          <a:p>
            <a:endParaRPr lang="en-US" altLang="zh-TW" sz="2000" b="1" dirty="0" smtClean="0"/>
          </a:p>
          <a:p>
            <a:pPr marL="271463"/>
            <a:r>
              <a:rPr lang="en-US" altLang="zh-TW" sz="2000" b="1" dirty="0" smtClean="0"/>
              <a:t>Broadband Penetration</a:t>
            </a:r>
          </a:p>
          <a:p>
            <a:pPr marL="358775">
              <a:buFont typeface="Arial" pitchFamily="34" charset="0"/>
              <a:buChar char="•"/>
              <a:tabLst>
                <a:tab pos="533400" algn="l"/>
              </a:tabLst>
            </a:pPr>
            <a:r>
              <a:rPr lang="en-US" altLang="zh-TW" sz="2000" b="1" dirty="0" smtClean="0"/>
              <a:t> 	</a:t>
            </a:r>
            <a:r>
              <a:rPr lang="en-US" altLang="zh-TW" sz="2000" dirty="0" smtClean="0"/>
              <a:t>Household broadband</a:t>
            </a:r>
          </a:p>
          <a:p>
            <a:pPr marL="358775"/>
            <a:r>
              <a:rPr lang="en-US" altLang="zh-TW" sz="2000" dirty="0" smtClean="0"/>
              <a:t>   penetration rate: 83%</a:t>
            </a:r>
          </a:p>
          <a:p>
            <a:pPr marL="358775">
              <a:buFont typeface="Arial" pitchFamily="34" charset="0"/>
              <a:buChar char="•"/>
              <a:tabLst>
                <a:tab pos="533400" algn="l"/>
              </a:tabLst>
            </a:pPr>
            <a:r>
              <a:rPr lang="en-US" altLang="zh-TW" sz="2000" dirty="0" smtClean="0"/>
              <a:t>	Among the highest</a:t>
            </a:r>
          </a:p>
          <a:p>
            <a:pPr>
              <a:buFont typeface="Arial" pitchFamily="34" charset="0"/>
              <a:buChar char="•"/>
            </a:pPr>
            <a:endParaRPr lang="en-US" altLang="zh-TW" sz="2000" dirty="0" smtClean="0"/>
          </a:p>
          <a:p>
            <a:pPr>
              <a:buFont typeface="Arial" pitchFamily="34" charset="0"/>
              <a:buChar char="•"/>
            </a:pPr>
            <a:endParaRPr lang="zh-TW" altLang="en-US" dirty="0"/>
          </a:p>
        </p:txBody>
      </p:sp>
      <p:sp>
        <p:nvSpPr>
          <p:cNvPr id="7" name="流程圖: 替代處理程序 6"/>
          <p:cNvSpPr/>
          <p:nvPr/>
        </p:nvSpPr>
        <p:spPr>
          <a:xfrm>
            <a:off x="611560" y="3429000"/>
            <a:ext cx="4032448" cy="144016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000" b="1" dirty="0" smtClean="0"/>
              <a:t>Mobile Phone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12.7 million users (July 2014)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 Mobile penetration rate:  240%</a:t>
            </a:r>
          </a:p>
          <a:p>
            <a:r>
              <a:rPr lang="en-US" altLang="zh-TW" sz="2000" dirty="0" smtClean="0"/>
              <a:t>  (among the highest in the world)</a:t>
            </a:r>
            <a:endParaRPr lang="zh-TW" altLang="en-US" dirty="0"/>
          </a:p>
        </p:txBody>
      </p:sp>
      <p:sp>
        <p:nvSpPr>
          <p:cNvPr id="8" name="流程圖: 替代處理程序 7"/>
          <p:cNvSpPr/>
          <p:nvPr/>
        </p:nvSpPr>
        <p:spPr>
          <a:xfrm>
            <a:off x="578283" y="5013176"/>
            <a:ext cx="4104456" cy="108012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000" b="1" dirty="0" smtClean="0"/>
              <a:t>Wi-fi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b="1" dirty="0" smtClean="0"/>
              <a:t> </a:t>
            </a:r>
            <a:r>
              <a:rPr lang="en-US" altLang="zh-TW" sz="2000" dirty="0" smtClean="0"/>
              <a:t>Free Wi-fi at government facilities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dirty="0" smtClean="0"/>
              <a:t> &gt; 28 000 Wi-fi access points</a:t>
            </a:r>
          </a:p>
        </p:txBody>
      </p:sp>
      <p:sp>
        <p:nvSpPr>
          <p:cNvPr id="9" name="流程圖: 替代處理程序 8"/>
          <p:cNvSpPr/>
          <p:nvPr/>
        </p:nvSpPr>
        <p:spPr>
          <a:xfrm>
            <a:off x="4970771" y="5013176"/>
            <a:ext cx="3705685" cy="108012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0" lang="en-US" altLang="zh-TW" sz="2000" dirty="0" smtClean="0"/>
              <a:t>Telecommunications </a:t>
            </a:r>
            <a:r>
              <a:rPr kumimoji="0" lang="en-US" altLang="zh-TW" sz="2000" dirty="0"/>
              <a:t>charges are among the </a:t>
            </a:r>
            <a:r>
              <a:rPr kumimoji="0" lang="en-US" altLang="zh-TW" sz="2000" dirty="0" smtClean="0"/>
              <a:t>lowest worldwide</a:t>
            </a:r>
            <a:endParaRPr lang="en-US" altLang="zh-TW" sz="2000" dirty="0" smtClean="0"/>
          </a:p>
        </p:txBody>
      </p:sp>
      <p:pic>
        <p:nvPicPr>
          <p:cNvPr id="11" name="圖片 10" descr="hk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503826"/>
            <a:ext cx="2592288" cy="1803080"/>
          </a:xfrm>
          <a:prstGeom prst="rect">
            <a:avLst/>
          </a:prstGeom>
        </p:spPr>
      </p:pic>
      <p:grpSp>
        <p:nvGrpSpPr>
          <p:cNvPr id="12" name="群組 25"/>
          <p:cNvGrpSpPr>
            <a:grpSpLocks/>
          </p:cNvGrpSpPr>
          <p:nvPr/>
        </p:nvGrpSpPr>
        <p:grpSpPr bwMode="auto">
          <a:xfrm>
            <a:off x="6588224" y="1556792"/>
            <a:ext cx="1351289" cy="1368152"/>
            <a:chOff x="2298194" y="-264272"/>
            <a:chExt cx="2963407" cy="2963328"/>
          </a:xfrm>
        </p:grpSpPr>
        <p:sp>
          <p:nvSpPr>
            <p:cNvPr id="14" name="橢圓 13"/>
            <p:cNvSpPr/>
            <p:nvPr/>
          </p:nvSpPr>
          <p:spPr>
            <a:xfrm>
              <a:off x="2298194" y="-264272"/>
              <a:ext cx="2963407" cy="296332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18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15" name="Picture 6" descr="http://softsupplier.com/wp-content/uploads/2010/07/searching-for-better-internet-service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336" y="-13067"/>
              <a:ext cx="1697671" cy="254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群組 20"/>
          <p:cNvGrpSpPr/>
          <p:nvPr/>
        </p:nvGrpSpPr>
        <p:grpSpPr>
          <a:xfrm>
            <a:off x="4283968" y="3501008"/>
            <a:ext cx="1368151" cy="1331058"/>
            <a:chOff x="3008432" y="593998"/>
            <a:chExt cx="2088231" cy="2031615"/>
          </a:xfrm>
        </p:grpSpPr>
        <p:sp>
          <p:nvSpPr>
            <p:cNvPr id="19" name="橢圓 18"/>
            <p:cNvSpPr/>
            <p:nvPr/>
          </p:nvSpPr>
          <p:spPr bwMode="auto">
            <a:xfrm>
              <a:off x="3008432" y="593998"/>
              <a:ext cx="2088231" cy="201814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18" name="Picture 5" descr="C:\Users\imysit\Downloads\talking_on_cell_phone_PA_150_clr_2340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078" y="734109"/>
              <a:ext cx="1023877" cy="189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流程圖: 替代處理程序 26"/>
          <p:cNvSpPr/>
          <p:nvPr/>
        </p:nvSpPr>
        <p:spPr>
          <a:xfrm>
            <a:off x="5796136" y="2996952"/>
            <a:ext cx="3240359" cy="1368152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0" lang="en-US" altLang="zh-TW" sz="2000" b="1" dirty="0" smtClean="0"/>
              <a:t>Internet Connection Speed</a:t>
            </a:r>
          </a:p>
          <a:p>
            <a:pPr>
              <a:buFont typeface="Arial" pitchFamily="34" charset="0"/>
              <a:buChar char="•"/>
            </a:pPr>
            <a:r>
              <a:rPr kumimoji="0" lang="en-US" altLang="zh-TW" sz="2000" dirty="0" smtClean="0"/>
              <a:t> Fastest in the world</a:t>
            </a:r>
          </a:p>
          <a:p>
            <a:pPr>
              <a:buFont typeface="Arial" pitchFamily="34" charset="0"/>
              <a:buChar char="•"/>
            </a:pPr>
            <a:endParaRPr lang="en-US" altLang="zh-TW" sz="2000" dirty="0" smtClean="0"/>
          </a:p>
        </p:txBody>
      </p:sp>
      <p:grpSp>
        <p:nvGrpSpPr>
          <p:cNvPr id="23" name="群組 25"/>
          <p:cNvGrpSpPr>
            <a:grpSpLocks/>
          </p:cNvGrpSpPr>
          <p:nvPr/>
        </p:nvGrpSpPr>
        <p:grpSpPr bwMode="auto">
          <a:xfrm>
            <a:off x="7740352" y="3861048"/>
            <a:ext cx="1192904" cy="1123144"/>
            <a:chOff x="2406026" y="-538611"/>
            <a:chExt cx="3400173" cy="3234504"/>
          </a:xfrm>
        </p:grpSpPr>
        <p:sp>
          <p:nvSpPr>
            <p:cNvPr id="25" name="橢圓 24"/>
            <p:cNvSpPr/>
            <p:nvPr/>
          </p:nvSpPr>
          <p:spPr>
            <a:xfrm>
              <a:off x="2406026" y="-538611"/>
              <a:ext cx="3400173" cy="323450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6" name="Picture 6" descr="http://softsupplier.com/wp-content/uploads/2010/07/searching-for-better-internet-servic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891200">
              <a:off x="2907679" y="-7788"/>
              <a:ext cx="2396866" cy="2560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800" b="1" dirty="0" smtClean="0">
                <a:latin typeface="Calibri" pitchFamily="34" charset="0"/>
                <a:cs typeface="Calibri" pitchFamily="34" charset="0"/>
              </a:rPr>
              <a:t>Digital 21 Strategy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5576" y="1556792"/>
            <a:ext cx="8136904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386A42"/>
              </a:buClr>
              <a:defRPr/>
            </a:pPr>
            <a:r>
              <a:rPr kumimoji="0" lang="en-AU" altLang="zh-TW" sz="3000" b="1" dirty="0" smtClean="0">
                <a:latin typeface="+mj-lt"/>
              </a:rPr>
              <a:t>One of the key areas of Digital 21 Strategy</a:t>
            </a:r>
            <a:endParaRPr lang="en-AU" altLang="zh-TW" sz="3000" b="1" dirty="0" smtClean="0">
              <a:solidFill>
                <a:srgbClr val="0000FF"/>
              </a:solidFill>
              <a:latin typeface="+mn-lt"/>
              <a:ea typeface="新細明體" pitchFamily="18" charset="-120"/>
            </a:endParaRPr>
          </a:p>
          <a:p>
            <a:pPr marL="342900" indent="-342900" eaLnBrk="0" hangingPunct="0">
              <a:spcBef>
                <a:spcPts val="18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3000" b="1" i="1" dirty="0" smtClean="0">
                <a:solidFill>
                  <a:srgbClr val="6600CC"/>
                </a:solidFill>
                <a:latin typeface="+mj-lt"/>
              </a:rPr>
              <a:t>ICT as a Tool to Support Underprivileged Groups</a:t>
            </a:r>
            <a:endParaRPr kumimoji="0" lang="en-AU" altLang="zh-TW" sz="3000" i="1" dirty="0" smtClean="0">
              <a:solidFill>
                <a:srgbClr val="6600CC"/>
              </a:solidFill>
              <a:latin typeface="+mj-lt"/>
            </a:endParaRPr>
          </a:p>
          <a:p>
            <a:pPr marL="628650" lvl="1" indent="-266700" eaLnBrk="0" hangingPunct="0">
              <a:spcBef>
                <a:spcPts val="1200"/>
              </a:spcBef>
              <a:buClr>
                <a:srgbClr val="386A42"/>
              </a:buClr>
              <a:buFont typeface="Wingdings" pitchFamily="2" charset="2"/>
              <a:buChar char="Ø"/>
              <a:defRPr/>
            </a:pPr>
            <a:r>
              <a:rPr kumimoji="0" lang="en-AU" altLang="zh-TW" sz="3000" dirty="0" smtClean="0">
                <a:latin typeface="+mn-lt"/>
              </a:rPr>
              <a:t>Expand their social horizons</a:t>
            </a:r>
          </a:p>
          <a:p>
            <a:pPr marL="628650" lvl="1" indent="-266700" eaLnBrk="0" hangingPunct="0">
              <a:spcBef>
                <a:spcPts val="1200"/>
              </a:spcBef>
              <a:buClr>
                <a:srgbClr val="386A42"/>
              </a:buClr>
              <a:buFont typeface="Wingdings" pitchFamily="2" charset="2"/>
              <a:buChar char="Ø"/>
              <a:defRPr/>
            </a:pPr>
            <a:r>
              <a:rPr kumimoji="0" lang="en-AU" altLang="zh-TW" sz="3000" dirty="0" smtClean="0">
                <a:latin typeface="+mn-lt"/>
              </a:rPr>
              <a:t>Integrate with the society</a:t>
            </a:r>
          </a:p>
          <a:p>
            <a:pPr marL="628650" lvl="1" indent="-266700" eaLnBrk="0" hangingPunct="0">
              <a:spcBef>
                <a:spcPts val="1200"/>
              </a:spcBef>
              <a:buClr>
                <a:srgbClr val="386A42"/>
              </a:buClr>
              <a:buFont typeface="Wingdings" pitchFamily="2" charset="2"/>
              <a:buChar char="Ø"/>
              <a:defRPr/>
            </a:pPr>
            <a:r>
              <a:rPr kumimoji="0" lang="en-AU" altLang="zh-TW" sz="3000" dirty="0" smtClean="0">
                <a:latin typeface="+mn-lt"/>
              </a:rPr>
              <a:t>Enhance their quality of life</a:t>
            </a:r>
          </a:p>
          <a:p>
            <a:pPr marL="628650" lvl="1" indent="-266700" eaLnBrk="0" hangingPunct="0">
              <a:spcBef>
                <a:spcPts val="1200"/>
              </a:spcBef>
              <a:buClr>
                <a:srgbClr val="386A42"/>
              </a:buClr>
              <a:buFont typeface="Wingdings" pitchFamily="2" charset="2"/>
              <a:buChar char="Ø"/>
              <a:defRPr/>
            </a:pPr>
            <a:endParaRPr kumimoji="0" lang="en-AU" altLang="zh-TW" sz="3200" dirty="0">
              <a:latin typeface="+mj-lt"/>
              <a:ea typeface="+mn-ea"/>
            </a:endParaRPr>
          </a:p>
        </p:txBody>
      </p:sp>
      <p:pic>
        <p:nvPicPr>
          <p:cNvPr id="5" name="圖片 4" descr="hand 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4725144"/>
            <a:ext cx="1080120" cy="100811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627784" y="4789601"/>
            <a:ext cx="5282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Digital Inclusion</a:t>
            </a:r>
            <a:endParaRPr lang="zh-TW" altLang="en-US" sz="6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pic>
        <p:nvPicPr>
          <p:cNvPr id="8" name="Picture 3" descr="C:\Users\imysit\Downloads\global_touch_connection_800_clr_99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212976"/>
            <a:ext cx="1509573" cy="84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 descr="C:\Users\imysit\Downloads\introduce_the_figure_400_clr_109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90" y="2695544"/>
            <a:ext cx="1166950" cy="10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 descr="C:\Users\imysit\Downloads\students_studying_for_class_300_clr_936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1666"/>
            <a:ext cx="1201516" cy="108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9108504" cy="616530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71000"/>
                </a:schemeClr>
              </a:gs>
              <a:gs pos="57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pSp>
        <p:nvGrpSpPr>
          <p:cNvPr id="2" name="群組 13"/>
          <p:cNvGrpSpPr>
            <a:grpSpLocks/>
          </p:cNvGrpSpPr>
          <p:nvPr/>
        </p:nvGrpSpPr>
        <p:grpSpPr bwMode="auto">
          <a:xfrm>
            <a:off x="1691680" y="661988"/>
            <a:ext cx="5937845" cy="5503316"/>
            <a:chOff x="2123728" y="1340768"/>
            <a:chExt cx="4752528" cy="4752528"/>
          </a:xfrm>
        </p:grpSpPr>
        <p:sp>
          <p:nvSpPr>
            <p:cNvPr id="13" name="橢圓 12"/>
            <p:cNvSpPr/>
            <p:nvPr/>
          </p:nvSpPr>
          <p:spPr>
            <a:xfrm>
              <a:off x="2123728" y="1340768"/>
              <a:ext cx="4744813" cy="4752528"/>
            </a:xfrm>
            <a:prstGeom prst="ellipse">
              <a:avLst/>
            </a:prstGeom>
            <a:solidFill>
              <a:srgbClr val="F9BDD4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2767942" y="1984982"/>
              <a:ext cx="3458313" cy="34640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55676" y="0"/>
            <a:ext cx="1882085" cy="24154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943886"/>
            <a:ext cx="2776135" cy="17617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43851" y="128598"/>
            <a:ext cx="1576035" cy="24247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126" y="1949232"/>
            <a:ext cx="3853721" cy="292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300192" y="2729874"/>
            <a:ext cx="2147243" cy="2069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3969" y="3076040"/>
            <a:ext cx="2409839" cy="21743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013458" y="4582679"/>
            <a:ext cx="3214726" cy="19355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800" b="1" dirty="0" smtClean="0">
                <a:latin typeface="Calibri" pitchFamily="34" charset="0"/>
                <a:cs typeface="Calibri" pitchFamily="34" charset="0"/>
              </a:rPr>
              <a:t>Digital Inclusion – Priority Groups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5650" y="1600200"/>
            <a:ext cx="838835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386A42"/>
              </a:buClr>
              <a:defRPr/>
            </a:pPr>
            <a:endParaRPr lang="en-AU" altLang="zh-TW" sz="3000" b="1" dirty="0" smtClean="0">
              <a:solidFill>
                <a:srgbClr val="0000FF"/>
              </a:solidFill>
              <a:latin typeface="+mn-lt"/>
              <a:ea typeface="新細明體" pitchFamily="18" charset="-12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386A42"/>
              </a:buClr>
              <a:buFont typeface="Arial" charset="0"/>
              <a:buChar char="•"/>
              <a:defRPr/>
            </a:pPr>
            <a:endParaRPr kumimoji="0" lang="en-AU" altLang="zh-TW" sz="3200" dirty="0">
              <a:latin typeface="+mj-lt"/>
              <a:ea typeface="+mn-ea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 bwMode="auto">
          <a:xfrm>
            <a:off x="2123728" y="1341139"/>
            <a:ext cx="648072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4500" marR="0" lvl="0" indent="-444500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386A4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600" b="1" dirty="0" smtClean="0">
                <a:solidFill>
                  <a:srgbClr val="6600CC"/>
                </a:solidFill>
                <a:latin typeface="+mn-lt"/>
                <a:ea typeface="+mn-ea"/>
              </a:rPr>
              <a:t>Students from low income families</a:t>
            </a:r>
          </a:p>
          <a:p>
            <a:pPr marL="444500" lvl="1" indent="-444500">
              <a:spcBef>
                <a:spcPts val="0"/>
              </a:spcBef>
              <a:spcAft>
                <a:spcPts val="0"/>
              </a:spcAft>
              <a:buClr>
                <a:srgbClr val="4F6228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2400" dirty="0" smtClean="0">
                <a:latin typeface="+mn-lt"/>
              </a:rPr>
              <a:t>have Internet access at home and do not lose educational opportunity because of financial difficulties or lack of support </a:t>
            </a:r>
          </a:p>
          <a:p>
            <a:pPr marL="444500" marR="0" lvl="0" indent="-444500" algn="l" defTabSz="914400" rtl="0" eaLnBrk="1" fontAlgn="base" latinLnBrk="0" hangingPunct="1">
              <a:spcBef>
                <a:spcPts val="900"/>
              </a:spcBef>
              <a:spcAft>
                <a:spcPts val="0"/>
              </a:spcAft>
              <a:buClr>
                <a:srgbClr val="386A4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Elderly</a:t>
            </a:r>
          </a:p>
          <a:p>
            <a:pPr marL="444500" lvl="1" indent="-444500">
              <a:spcBef>
                <a:spcPts val="0"/>
              </a:spcBef>
              <a:spcAft>
                <a:spcPts val="0"/>
              </a:spcAft>
              <a:buClr>
                <a:srgbClr val="4F6228"/>
              </a:buClr>
              <a:buSzPct val="100000"/>
              <a:buFont typeface="Arial" pitchFamily="34" charset="0"/>
              <a:buChar char="•"/>
              <a:defRPr/>
            </a:pPr>
            <a:r>
              <a:rPr lang="en-AU" altLang="zh-TW" sz="2400" dirty="0" smtClean="0">
                <a:latin typeface="+mn-lt"/>
              </a:rPr>
              <a:t>encourage more elderly to use ICT in their daily life for social and generational inclusion</a:t>
            </a:r>
            <a:endParaRPr lang="en-US" altLang="zh-TW" sz="2400" dirty="0" smtClean="0">
              <a:latin typeface="+mn-lt"/>
            </a:endParaRPr>
          </a:p>
          <a:p>
            <a:pPr marL="444500" marR="0" lvl="0" indent="-444500" algn="l" defTabSz="914400" rtl="0" eaLnBrk="1" fontAlgn="base" latinLnBrk="0" hangingPunct="1">
              <a:spcBef>
                <a:spcPts val="900"/>
              </a:spcBef>
              <a:spcAft>
                <a:spcPts val="0"/>
              </a:spcAft>
              <a:buClr>
                <a:srgbClr val="386A4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Persons</a:t>
            </a:r>
            <a:r>
              <a:rPr kumimoji="0" lang="en-US" altLang="zh-TW" sz="2600" b="1" i="0" u="none" strike="noStrike" kern="1200" cap="none" spc="0" normalizeH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disabilities</a:t>
            </a:r>
            <a:endParaRPr kumimoji="0" lang="zh-TW" altLang="zh-TW" sz="2600" b="1" i="0" u="none" strike="noStrike" kern="1200" cap="none" spc="0" normalizeH="0" baseline="0" noProof="0" dirty="0" smtClean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4500" lvl="1" indent="-444500">
              <a:spcBef>
                <a:spcPts val="0"/>
              </a:spcBef>
              <a:spcAft>
                <a:spcPts val="0"/>
              </a:spcAft>
              <a:buClr>
                <a:srgbClr val="4F6228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2400" dirty="0" smtClean="0">
                <a:latin typeface="+mn-lt"/>
              </a:rPr>
              <a:t>minimise the barriers on the use of ICT</a:t>
            </a:r>
          </a:p>
          <a:p>
            <a:pPr marL="444500" lvl="1" indent="-444500">
              <a:spcBef>
                <a:spcPts val="0"/>
              </a:spcBef>
              <a:spcAft>
                <a:spcPts val="0"/>
              </a:spcAft>
              <a:buClr>
                <a:srgbClr val="4F6228"/>
              </a:buClr>
              <a:buSzPct val="100000"/>
              <a:buFont typeface="Arial" pitchFamily="34" charset="0"/>
              <a:buChar char="•"/>
              <a:defRPr/>
            </a:pPr>
            <a:r>
              <a:rPr lang="en-US" altLang="zh-TW" sz="2400" dirty="0" smtClean="0">
                <a:latin typeface="+mn-lt"/>
              </a:rPr>
              <a:t>drive wider adoption of ICT to improve their quality of life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852936"/>
            <a:ext cx="1377828" cy="154907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421" y="4293096"/>
            <a:ext cx="1362250" cy="136225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12776"/>
            <a:ext cx="1768290" cy="144016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12" y="4509120"/>
            <a:ext cx="1487646" cy="13954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800" b="1" dirty="0" smtClean="0">
                <a:latin typeface="+mj-lt"/>
                <a:ea typeface="+mj-ea"/>
                <a:cs typeface="+mj-cs"/>
              </a:rPr>
              <a:t>What is Web </a:t>
            </a:r>
            <a:r>
              <a:rPr kumimoji="0" lang="en-AU" altLang="zh-TW" sz="3800" b="1" dirty="0">
                <a:latin typeface="+mj-lt"/>
                <a:ea typeface="+mj-ea"/>
                <a:cs typeface="+mj-cs"/>
              </a:rPr>
              <a:t>Accessibility?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5650" y="1456109"/>
            <a:ext cx="7561263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12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2800" dirty="0">
                <a:latin typeface="+mj-lt"/>
              </a:rPr>
              <a:t>Making </a:t>
            </a:r>
            <a:r>
              <a:rPr kumimoji="0" lang="en-AU" altLang="zh-TW" sz="2800" dirty="0" smtClean="0">
                <a:latin typeface="+mj-lt"/>
              </a:rPr>
              <a:t>web </a:t>
            </a:r>
            <a:r>
              <a:rPr lang="en-AU" altLang="zh-TW" sz="2800" b="1" dirty="0" smtClean="0">
                <a:solidFill>
                  <a:srgbClr val="0000FF"/>
                </a:solidFill>
                <a:latin typeface="+mn-lt"/>
                <a:ea typeface="新細明體" pitchFamily="18" charset="-120"/>
              </a:rPr>
              <a:t>Content</a:t>
            </a:r>
            <a:r>
              <a:rPr kumimoji="0" lang="en-AU" altLang="zh-TW" sz="2800" dirty="0">
                <a:solidFill>
                  <a:srgbClr val="6600CC"/>
                </a:solidFill>
                <a:latin typeface="+mj-lt"/>
              </a:rPr>
              <a:t> </a:t>
            </a:r>
            <a:r>
              <a:rPr kumimoji="0" lang="en-AU" altLang="zh-TW" sz="2800" dirty="0">
                <a:latin typeface="+mj-lt"/>
              </a:rPr>
              <a:t>available for </a:t>
            </a:r>
            <a:r>
              <a:rPr lang="en-AU" altLang="zh-TW" sz="2800" b="1" dirty="0" smtClean="0">
                <a:solidFill>
                  <a:srgbClr val="0000FF"/>
                </a:solidFill>
                <a:latin typeface="+mn-lt"/>
                <a:ea typeface="新細明體" pitchFamily="18" charset="-120"/>
              </a:rPr>
              <a:t>ALL</a:t>
            </a:r>
          </a:p>
          <a:p>
            <a:pPr marL="342900" indent="-342900" eaLnBrk="0" hangingPunct="0">
              <a:spcBef>
                <a:spcPts val="12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2800" b="1" u="sng" dirty="0" smtClean="0">
                <a:solidFill>
                  <a:srgbClr val="0000FF"/>
                </a:solidFill>
                <a:latin typeface="+mj-lt"/>
              </a:rPr>
              <a:t>ALL</a:t>
            </a:r>
            <a:r>
              <a:rPr kumimoji="0" lang="en-AU" altLang="zh-TW" sz="2800" dirty="0" smtClean="0">
                <a:solidFill>
                  <a:srgbClr val="6600CC"/>
                </a:solidFill>
                <a:latin typeface="+mj-lt"/>
              </a:rPr>
              <a:t> </a:t>
            </a:r>
            <a:r>
              <a:rPr kumimoji="0" lang="en-AU" altLang="zh-TW" sz="2800" dirty="0" smtClean="0">
                <a:latin typeface="+mj-lt"/>
              </a:rPr>
              <a:t>people of the community</a:t>
            </a:r>
          </a:p>
          <a:p>
            <a:pPr marL="342900" indent="-342900" eaLnBrk="0" hangingPunct="0">
              <a:spcBef>
                <a:spcPts val="12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2800" dirty="0" smtClean="0">
                <a:latin typeface="+mj-lt"/>
              </a:rPr>
              <a:t>Including </a:t>
            </a:r>
            <a:r>
              <a:rPr kumimoji="0" lang="en-AU" altLang="zh-TW" sz="2800" dirty="0">
                <a:latin typeface="+mj-lt"/>
              </a:rPr>
              <a:t>persons with disabilities (361,000 about 5.2% of total population)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386A42"/>
              </a:buClr>
              <a:buFont typeface="Arial" charset="0"/>
              <a:buChar char="•"/>
              <a:defRPr/>
            </a:pPr>
            <a:endParaRPr kumimoji="0" lang="en-AU" altLang="zh-TW" sz="3200" dirty="0">
              <a:latin typeface="+mj-lt"/>
              <a:ea typeface="+mn-ea"/>
            </a:endParaRPr>
          </a:p>
        </p:txBody>
      </p:sp>
      <p:pic>
        <p:nvPicPr>
          <p:cNvPr id="8" name="Picture 3" descr="icon representing a mainstream person who is using a compu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7" y="3645025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icon representing persons with cognitive impair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5"/>
            <a:ext cx="72571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con representing persons with visual impairm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6857" y="3645025"/>
            <a:ext cx="71444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icon representing persons with hearing impairm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5" y="3645024"/>
            <a:ext cx="714444" cy="72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icon representing persons with physical restric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96543" y="3645025"/>
            <a:ext cx="725717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wars_video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6372200" y="4509120"/>
            <a:ext cx="2049097" cy="158417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187624" y="4437112"/>
            <a:ext cx="51125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None/>
              <a:tabLst>
                <a:tab pos="0" algn="l"/>
              </a:tabLst>
              <a:defRPr/>
            </a:pPr>
            <a:r>
              <a:rPr lang="en-AU" altLang="zh-TW" sz="2600" b="1" u="sng" dirty="0" smtClean="0">
                <a:latin typeface="Calibri" pitchFamily="34" charset="0"/>
                <a:cs typeface="Calibri" pitchFamily="34" charset="0"/>
                <a:hlinkClick r:id="rId10"/>
              </a:rPr>
              <a:t>Video on Introduction of Web Accessibility</a:t>
            </a:r>
            <a:endParaRPr lang="en-AU" altLang="zh-TW" sz="2600" b="1" u="sng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AU" altLang="zh-TW" b="1" dirty="0" smtClean="0">
                <a:hlinkClick r:id="rId10"/>
              </a:rPr>
              <a:t>http://www.ogcio.gov.hk/tc/community/web_accessibility/recognition_scheme/2014/video/wars_video1.mp4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755650" y="274638"/>
            <a:ext cx="79200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kumimoji="0" lang="en-AU" altLang="zh-TW" sz="3800" b="1" dirty="0" smtClean="0">
                <a:latin typeface="+mj-lt"/>
                <a:ea typeface="+mj-ea"/>
                <a:cs typeface="+mj-cs"/>
              </a:rPr>
              <a:t>Four Major Categories of Disabilities</a:t>
            </a:r>
            <a:endParaRPr kumimoji="0" lang="en-AU" altLang="zh-TW" sz="38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55650" y="1484784"/>
            <a:ext cx="7561263" cy="11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18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2800" b="1" dirty="0" smtClean="0">
                <a:latin typeface="+mj-lt"/>
                <a:ea typeface="+mn-ea"/>
              </a:rPr>
              <a:t>Visual Impairment</a:t>
            </a:r>
          </a:p>
          <a:p>
            <a:pPr marL="800100" lvl="1" indent="-342900" eaLnBrk="0" hangingPunct="0">
              <a:spcBef>
                <a:spcPts val="0"/>
              </a:spcBef>
              <a:buClr>
                <a:srgbClr val="386A42"/>
              </a:buClr>
              <a:buFont typeface="Wingdings" pitchFamily="2" charset="2"/>
              <a:buChar char="Ø"/>
              <a:tabLst>
                <a:tab pos="804863" algn="l"/>
              </a:tabLst>
              <a:defRPr/>
            </a:pPr>
            <a:r>
              <a:rPr kumimoji="0" lang="en-AU" altLang="zh-TW" sz="2600" dirty="0" smtClean="0">
                <a:latin typeface="+mj-lt"/>
                <a:ea typeface="+mn-ea"/>
              </a:rPr>
              <a:t>blind, low vision, </a:t>
            </a:r>
            <a:r>
              <a:rPr kumimoji="0" lang="en-AU" altLang="zh-TW" sz="2600" i="1" dirty="0" smtClean="0">
                <a:latin typeface="+mj-lt"/>
                <a:ea typeface="+mn-ea"/>
              </a:rPr>
              <a:t>colour blindness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55576" y="2521495"/>
            <a:ext cx="5832648" cy="11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18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2800" b="1" dirty="0" smtClean="0">
                <a:latin typeface="+mj-lt"/>
                <a:ea typeface="+mn-ea"/>
              </a:rPr>
              <a:t>Physical Impairment</a:t>
            </a:r>
          </a:p>
          <a:p>
            <a:pPr marL="804863" lvl="8" indent="-354013" eaLnBrk="0" hangingPunct="0">
              <a:buClr>
                <a:srgbClr val="386A42"/>
              </a:buClr>
              <a:buFont typeface="Wingdings" pitchFamily="2" charset="2"/>
              <a:buChar char="Ø"/>
              <a:defRPr/>
            </a:pPr>
            <a:r>
              <a:rPr kumimoji="0" lang="en-AU" altLang="zh-TW" sz="2600" dirty="0" smtClean="0">
                <a:latin typeface="+mj-lt"/>
                <a:ea typeface="+mn-ea"/>
              </a:rPr>
              <a:t>missing limbs, reduced control of limbs, suffer from dexterity problems, epilepsy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55576" y="4149079"/>
            <a:ext cx="7561263" cy="11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18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2800" b="1" dirty="0" smtClean="0">
                <a:latin typeface="+mj-lt"/>
                <a:ea typeface="+mn-ea"/>
              </a:rPr>
              <a:t>Hearing Impairment</a:t>
            </a:r>
          </a:p>
          <a:p>
            <a:pPr marL="804863" lvl="8" indent="-354013" eaLnBrk="0" hangingPunct="0">
              <a:spcBef>
                <a:spcPts val="0"/>
              </a:spcBef>
              <a:buClr>
                <a:srgbClr val="386A42"/>
              </a:buClr>
              <a:buFont typeface="Wingdings" pitchFamily="2" charset="2"/>
              <a:buChar char="Ø"/>
              <a:defRPr/>
            </a:pPr>
            <a:r>
              <a:rPr kumimoji="0" lang="en-AU" altLang="zh-TW" sz="2600" dirty="0" smtClean="0">
                <a:latin typeface="+mj-lt"/>
                <a:ea typeface="+mn-ea"/>
              </a:rPr>
              <a:t>completely or partially deaf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55576" y="5157191"/>
            <a:ext cx="7561263" cy="11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1800"/>
              </a:spcBef>
              <a:buClr>
                <a:srgbClr val="386A42"/>
              </a:buClr>
              <a:buFont typeface="Arial" charset="0"/>
              <a:buChar char="•"/>
              <a:defRPr/>
            </a:pPr>
            <a:r>
              <a:rPr kumimoji="0" lang="en-AU" altLang="zh-TW" sz="2800" b="1" dirty="0" smtClean="0">
                <a:latin typeface="+mj-lt"/>
                <a:ea typeface="+mn-ea"/>
              </a:rPr>
              <a:t>Cognitive Impairment</a:t>
            </a:r>
          </a:p>
          <a:p>
            <a:pPr marL="804863" lvl="8" indent="-354013" eaLnBrk="0" hangingPunct="0">
              <a:buClr>
                <a:srgbClr val="386A42"/>
              </a:buClr>
              <a:buFont typeface="Wingdings" pitchFamily="2" charset="2"/>
              <a:buChar char="Ø"/>
              <a:defRPr/>
            </a:pPr>
            <a:r>
              <a:rPr kumimoji="0" lang="en-AU" altLang="zh-TW" sz="2600" dirty="0" smtClean="0">
                <a:latin typeface="+mj-lt"/>
                <a:ea typeface="+mn-ea"/>
              </a:rPr>
              <a:t>have difficulties in learning</a:t>
            </a:r>
          </a:p>
        </p:txBody>
      </p:sp>
      <p:pic>
        <p:nvPicPr>
          <p:cNvPr id="9" name="圖片 8" descr="IMG_1886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581128"/>
            <a:ext cx="2304256" cy="1488165"/>
          </a:xfrm>
          <a:prstGeom prst="rect">
            <a:avLst/>
          </a:prstGeom>
        </p:spPr>
      </p:pic>
      <p:pic>
        <p:nvPicPr>
          <p:cNvPr id="10" name="圖片 9" descr="IMG_9367.jpg"/>
          <p:cNvPicPr>
            <a:picLocks noChangeAspect="1"/>
          </p:cNvPicPr>
          <p:nvPr/>
        </p:nvPicPr>
        <p:blipFill>
          <a:blip r:embed="rId4" cstate="print"/>
          <a:srcRect r="2953"/>
          <a:stretch>
            <a:fillRect/>
          </a:stretch>
        </p:blipFill>
        <p:spPr>
          <a:xfrm>
            <a:off x="6156175" y="2924944"/>
            <a:ext cx="2305915" cy="1584260"/>
          </a:xfrm>
          <a:prstGeom prst="rect">
            <a:avLst/>
          </a:prstGeom>
        </p:spPr>
      </p:pic>
      <p:pic>
        <p:nvPicPr>
          <p:cNvPr id="11" name="圖片 10" descr="Kevi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340768"/>
            <a:ext cx="2303849" cy="15330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11833</TotalTime>
  <Words>711</Words>
  <Application>Microsoft Office PowerPoint</Application>
  <PresentationFormat>如螢幕大小 (4:3)</PresentationFormat>
  <Paragraphs>203</Paragraphs>
  <Slides>24</Slides>
  <Notes>13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25" baseType="lpstr">
      <vt:lpstr>Custom Design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</vt:vector>
  </TitlesOfParts>
  <Company>The Government of HKSAR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Web Accessibility</dc:title>
  <dc:subject>Introduction to Web Accessibility</dc:subject>
  <dc:creator>OGCIO</dc:creator>
  <cp:lastModifiedBy>Sarah SS LEUNG</cp:lastModifiedBy>
  <cp:revision>1315</cp:revision>
  <dcterms:created xsi:type="dcterms:W3CDTF">2011-09-21T04:23:14Z</dcterms:created>
  <dcterms:modified xsi:type="dcterms:W3CDTF">2014-12-05T02:12:26Z</dcterms:modified>
</cp:coreProperties>
</file>