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67" r:id="rId2"/>
  </p:sldMasterIdLst>
  <p:notesMasterIdLst>
    <p:notesMasterId r:id="rId54"/>
  </p:notesMasterIdLst>
  <p:handoutMasterIdLst>
    <p:handoutMasterId r:id="rId55"/>
  </p:handoutMasterIdLst>
  <p:sldIdLst>
    <p:sldId id="256" r:id="rId3"/>
    <p:sldId id="531" r:id="rId4"/>
    <p:sldId id="694" r:id="rId5"/>
    <p:sldId id="713" r:id="rId6"/>
    <p:sldId id="715" r:id="rId7"/>
    <p:sldId id="716" r:id="rId8"/>
    <p:sldId id="749" r:id="rId9"/>
    <p:sldId id="693" r:id="rId10"/>
    <p:sldId id="583" r:id="rId11"/>
    <p:sldId id="532" r:id="rId12"/>
    <p:sldId id="533" r:id="rId13"/>
    <p:sldId id="748" r:id="rId14"/>
    <p:sldId id="744" r:id="rId15"/>
    <p:sldId id="742" r:id="rId16"/>
    <p:sldId id="743" r:id="rId17"/>
    <p:sldId id="672" r:id="rId18"/>
    <p:sldId id="732" r:id="rId19"/>
    <p:sldId id="747" r:id="rId20"/>
    <p:sldId id="718" r:id="rId21"/>
    <p:sldId id="731" r:id="rId22"/>
    <p:sldId id="685" r:id="rId23"/>
    <p:sldId id="721" r:id="rId24"/>
    <p:sldId id="684" r:id="rId25"/>
    <p:sldId id="733" r:id="rId26"/>
    <p:sldId id="735" r:id="rId27"/>
    <p:sldId id="734" r:id="rId28"/>
    <p:sldId id="737" r:id="rId29"/>
    <p:sldId id="738" r:id="rId30"/>
    <p:sldId id="673" r:id="rId31"/>
    <p:sldId id="730" r:id="rId32"/>
    <p:sldId id="722" r:id="rId33"/>
    <p:sldId id="623" r:id="rId34"/>
    <p:sldId id="624" r:id="rId35"/>
    <p:sldId id="625" r:id="rId36"/>
    <p:sldId id="675" r:id="rId37"/>
    <p:sldId id="629" r:id="rId38"/>
    <p:sldId id="724" r:id="rId39"/>
    <p:sldId id="632" r:id="rId40"/>
    <p:sldId id="633" r:id="rId41"/>
    <p:sldId id="640" r:id="rId42"/>
    <p:sldId id="641" r:id="rId43"/>
    <p:sldId id="648" r:id="rId44"/>
    <p:sldId id="736" r:id="rId45"/>
    <p:sldId id="650" r:id="rId46"/>
    <p:sldId id="728" r:id="rId47"/>
    <p:sldId id="717" r:id="rId48"/>
    <p:sldId id="702" r:id="rId49"/>
    <p:sldId id="703" r:id="rId50"/>
    <p:sldId id="704" r:id="rId51"/>
    <p:sldId id="705" r:id="rId52"/>
    <p:sldId id="709" r:id="rId53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0000FF"/>
    <a:srgbClr val="8C3FC5"/>
    <a:srgbClr val="000000"/>
    <a:srgbClr val="FFFFCC"/>
    <a:srgbClr val="00B050"/>
    <a:srgbClr val="31859C"/>
    <a:srgbClr val="8368A4"/>
    <a:srgbClr val="733898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51" autoAdjust="0"/>
    <p:restoredTop sz="94147" autoAdjust="0"/>
  </p:normalViewPr>
  <p:slideViewPr>
    <p:cSldViewPr showGuides="1">
      <p:cViewPr>
        <p:scale>
          <a:sx n="80" d="100"/>
          <a:sy n="80" d="100"/>
        </p:scale>
        <p:origin x="-19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9C01E0-8972-4BD3-8BAC-3EF01BF5C691}" type="datetimeFigureOut">
              <a:rPr lang="zh-TW" altLang="en-US"/>
              <a:pPr>
                <a:defRPr/>
              </a:pPr>
              <a:t>2014/6/26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3DE1C9-560A-46BB-8012-D7D3466ADB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4947A7-0A8D-4093-A271-167ECDDCD048}" type="datetimeFigureOut">
              <a:rPr lang="zh-TW" altLang="en-US"/>
              <a:pPr>
                <a:defRPr/>
              </a:pPr>
              <a:t>2014/6/26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BB1077-41D6-41CA-AAE9-D092B202DE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914326">
              <a:defRPr/>
            </a:pPr>
            <a:endParaRPr lang="en-GB" altLang="zh-TW" dirty="0" smtClean="0"/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5A541D-0C00-4F5F-A078-7F179082DCD9}" type="slidenum">
              <a:rPr lang="zh-TW" altLang="en-US" smtClean="0"/>
              <a:pPr/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TW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C9E083-215D-409C-B0DB-72A7C9A0F06E}" type="slidenum">
              <a:rPr lang="zh-TW" altLang="en-US" smtClean="0">
                <a:ea typeface="新細明體" charset="-120"/>
              </a:rPr>
              <a:pPr/>
              <a:t>13</a:t>
            </a:fld>
            <a:endParaRPr lang="zh-TW" altLang="en-US" smtClean="0">
              <a:ea typeface="新細明體" charset="-120"/>
            </a:endParaRPr>
          </a:p>
        </p:txBody>
      </p:sp>
      <p:sp>
        <p:nvSpPr>
          <p:cNvPr id="75781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BB1077-41D6-41CA-AAE9-D092B202DE3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80590"/>
            <a:endParaRPr lang="en-US" altLang="zh-TW" dirty="0" smtClean="0"/>
          </a:p>
        </p:txBody>
      </p:sp>
      <p:sp>
        <p:nvSpPr>
          <p:cNvPr id="11268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8B727-E915-495E-8DCF-06BE09863F0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115CA-7A17-4EF0-BE8B-3D7BA516DD4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7" name="圖片 6" descr="ppt_Hom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799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268760"/>
            <a:ext cx="9144000" cy="352839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048672"/>
            <a:ext cx="9144000" cy="836712"/>
          </a:xfrm>
          <a:prstGeom prst="rect">
            <a:avLst/>
          </a:prstGeom>
          <a:gradFill>
            <a:gsLst>
              <a:gs pos="0">
                <a:schemeClr val="bg1">
                  <a:alpha val="74000"/>
                </a:schemeClr>
              </a:gs>
              <a:gs pos="50000">
                <a:schemeClr val="bg1">
                  <a:alpha val="63000"/>
                </a:schemeClr>
              </a:gs>
              <a:gs pos="100000">
                <a:schemeClr val="bg1">
                  <a:alpha val="1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1" descr="Logo of OGCIO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23528" y="6192688"/>
            <a:ext cx="3856565" cy="55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4363" y="6161540"/>
            <a:ext cx="1514112" cy="581842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725867-CA3D-4793-877A-6AF6980822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70237B-7AF1-4757-8E52-06B3FF8DE7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 userDrawn="1"/>
        </p:nvCxnSpPr>
        <p:spPr>
          <a:xfrm>
            <a:off x="755650" y="14843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20806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5650" y="1600200"/>
            <a:ext cx="7931150" cy="4525963"/>
          </a:xfrm>
        </p:spPr>
        <p:txBody>
          <a:bodyPr/>
          <a:lstStyle>
            <a:lvl2pPr>
              <a:buFont typeface="Wingdings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32A51-B15E-4494-91CC-C31227548D3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2014/6/26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ED4694-CDF4-45D8-B866-569A60BD2AB3}" type="datetimeFigureOut">
              <a:rPr lang="zh-TW" altLang="en-US" smtClean="0"/>
              <a:pPr/>
              <a:t>2014/6/26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961F-9881-459A-8B2E-91FE9960EA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755650" y="12684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8450263" y="6356350"/>
            <a:ext cx="51435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D3FCC85-D2CB-46C5-B5FD-7F5DE9AEE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E181-B569-4832-A4D8-53C78FBA5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97C1-3038-49D3-8A88-CF855B9D7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4BE0-AA31-4B12-9022-92B17D1500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C7F6-7888-4710-B295-E5F60FB402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 userDrawn="1"/>
        </p:nvCxnSpPr>
        <p:spPr>
          <a:xfrm>
            <a:off x="755650" y="12684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03D579-5A08-44DE-979C-59CF6CEAACB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CDC3-3059-48BF-B44A-8017BFD39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256A-B017-444C-A2E7-B3EAAA06D9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71BE-DEF3-45F2-85AD-B775E55A5A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0A8E8-5013-4C78-94A5-50EFFA90C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08D7-EDBC-41CF-A112-BAA964F61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41C2-721F-4A38-AE3F-530AEF30B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EA08-BE41-46BF-A86B-16AC20775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556A18-20ED-48D9-B205-70AA45265188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C2236E-96CD-4C63-ACA4-19F24199285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561901-8FE2-442A-92D8-C75FA539BEC2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27940D-43A8-4055-B4EE-6BFAB9537D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887D8A-6CFF-4936-A854-602C6C2521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9EE9ABB-83EF-4FAA-AC34-073616CF8A5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CD4CAD-3B38-45F3-BE6C-C77F01C47B2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ppt_Strategy_Development_content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755650" y="274638"/>
            <a:ext cx="7777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755650" y="1600200"/>
            <a:ext cx="7931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04448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C83919-FF7F-4AA5-81B0-AEFD9B9772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6" name="Picture 2" descr="D:\Users\imysit\Documents\MyConnectFiles\ScreenCapture\imysit@ogcio.gov.hk\imysit@ogcio.gov.hk_20130510_170241.pn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6325" y="6309320"/>
            <a:ext cx="1130131" cy="434286"/>
          </a:xfrm>
          <a:prstGeom prst="rect">
            <a:avLst/>
          </a:prstGeom>
          <a:noFill/>
        </p:spPr>
      </p:pic>
      <p:pic>
        <p:nvPicPr>
          <p:cNvPr id="7" name="Picture 1" descr="Logo of OGCIO"/>
          <p:cNvPicPr>
            <a:picLocks noChangeAspect="1" noChangeArrowheads="1"/>
          </p:cNvPicPr>
          <p:nvPr userDrawn="1"/>
        </p:nvPicPr>
        <p:blipFill>
          <a:blip r:embed="rId19" cstate="print"/>
          <a:srcRect l="14500"/>
          <a:stretch>
            <a:fillRect/>
          </a:stretch>
        </p:blipFill>
        <p:spPr bwMode="auto">
          <a:xfrm>
            <a:off x="648801" y="6363326"/>
            <a:ext cx="1910699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Logo of OGCIO"/>
          <p:cNvPicPr>
            <a:picLocks noChangeAspect="1" noChangeArrowheads="1"/>
          </p:cNvPicPr>
          <p:nvPr userDrawn="1"/>
        </p:nvPicPr>
        <p:blipFill>
          <a:blip r:embed="rId19" cstate="print"/>
          <a:srcRect r="85063" b="-3015"/>
          <a:stretch>
            <a:fillRect/>
          </a:stretch>
        </p:blipFill>
        <p:spPr bwMode="auto">
          <a:xfrm>
            <a:off x="107504" y="6237312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28" r:id="rId1"/>
    <p:sldLayoutId id="2147487429" r:id="rId2"/>
    <p:sldLayoutId id="2147487430" r:id="rId3"/>
    <p:sldLayoutId id="2147487431" r:id="rId4"/>
    <p:sldLayoutId id="2147487432" r:id="rId5"/>
    <p:sldLayoutId id="2147487433" r:id="rId6"/>
    <p:sldLayoutId id="2147487434" r:id="rId7"/>
    <p:sldLayoutId id="2147487435" r:id="rId8"/>
    <p:sldLayoutId id="2147487436" r:id="rId9"/>
    <p:sldLayoutId id="2147487437" r:id="rId10"/>
    <p:sldLayoutId id="2147487438" r:id="rId11"/>
    <p:sldLayoutId id="2147487440" r:id="rId12"/>
    <p:sldLayoutId id="2147487441" r:id="rId13"/>
    <p:sldLayoutId id="2147487445" r:id="rId14"/>
    <p:sldLayoutId id="2147487447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86A42"/>
        </a:buClr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SzPct val="100000"/>
        <a:buFont typeface="Wingdings" pitchFamily="2" charset="2"/>
        <a:buChar char="l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08A883-C2EE-477F-9440-C94E142AE5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7" r:id="rId1"/>
    <p:sldLayoutId id="2147487418" r:id="rId2"/>
    <p:sldLayoutId id="2147487419" r:id="rId3"/>
    <p:sldLayoutId id="2147487420" r:id="rId4"/>
    <p:sldLayoutId id="2147487421" r:id="rId5"/>
    <p:sldLayoutId id="2147487422" r:id="rId6"/>
    <p:sldLayoutId id="2147487423" r:id="rId7"/>
    <p:sldLayoutId id="2147487424" r:id="rId8"/>
    <p:sldLayoutId id="2147487425" r:id="rId9"/>
    <p:sldLayoutId id="2147487426" r:id="rId10"/>
    <p:sldLayoutId id="21474874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forall.gov.h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jmli\Desktop\WA\2706\pics\Voice%20011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hk/en/about/govdirectory/mobilesites.htm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jmli\Desktop\WA\2706\pics\Voice%20006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hk/en/about/govdirectory/mobilesites.htm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v.hk/en/about/govdirectory/mobilesites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nook.ca/technical/colour_contrast/colour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hk/en/about/govdirectory/mobilesites.htm" TargetMode="Externa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v.hk/en/about/govdirectory/mobilesites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tools/testing/testing_accessibility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developer.apple.com/library/ios/documentation/userexperience/conceptual/mobilehig/LayoutandAppearanc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hk/en/about/govdirectory/mobilesites.htm" TargetMode="Externa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v.hk/en/about/govdirectory/mobilesites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hyperlink" Target="http://www.gov.hk/en/about/govdirectory/mobilesites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v.hk/en/about/govdirectory/mobilesites.htm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v.hk/en/about/govdirectory/mobilesites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v.hk/en/about/govdirectory/mobilesites.htm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v.hk/en/about/govdirectory/mobilesites.htm" TargetMode="Externa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v.hk/en/about/govdirectory/mobilesites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xxx@xxx.xx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ai-aria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st.cita.illinois.edu/aria/index.php" TargetMode="External"/><Relationship Id="rId4" Type="http://schemas.openxmlformats.org/officeDocument/2006/relationships/hyperlink" Target="http://hanshillen.github.io/jqtest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wac@ogcio.gov.hk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ctrTitle"/>
          </p:nvPr>
        </p:nvSpPr>
        <p:spPr>
          <a:xfrm>
            <a:off x="0" y="2282205"/>
            <a:ext cx="9144000" cy="1151905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</a:pP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2000" dirty="0" smtClean="0"/>
              <a:t> </a:t>
            </a: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r>
              <a:rPr lang="en-US" altLang="zh-TW" sz="3800" dirty="0" smtClean="0"/>
              <a:t> Technical Aspects of Mobile App Accessibility </a:t>
            </a:r>
            <a:br>
              <a:rPr lang="en-US" altLang="zh-TW" sz="3800" dirty="0" smtClean="0"/>
            </a:br>
            <a:r>
              <a:rPr lang="en-US" altLang="zh-TW" sz="3800" dirty="0" smtClean="0"/>
              <a:t/>
            </a:r>
            <a:br>
              <a:rPr lang="en-US" altLang="zh-TW" sz="3800" dirty="0" smtClean="0"/>
            </a:br>
            <a:endParaRPr lang="zh-TW" altLang="en-US" sz="3800" dirty="0" smtClean="0"/>
          </a:p>
        </p:txBody>
      </p:sp>
      <p:sp>
        <p:nvSpPr>
          <p:cNvPr id="16387" name="副標題 2"/>
          <p:cNvSpPr>
            <a:spLocks noGrp="1"/>
          </p:cNvSpPr>
          <p:nvPr>
            <p:ph type="subTitle" idx="1"/>
          </p:nvPr>
        </p:nvSpPr>
        <p:spPr>
          <a:xfrm>
            <a:off x="0" y="4219922"/>
            <a:ext cx="9144000" cy="165735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500" b="1" dirty="0" smtClean="0">
                <a:solidFill>
                  <a:schemeClr val="tx1"/>
                </a:solidFill>
              </a:rPr>
              <a:t>Digital Inclusion Divison</a:t>
            </a:r>
          </a:p>
          <a:p>
            <a:pPr>
              <a:spcBef>
                <a:spcPts val="1200"/>
              </a:spcBef>
            </a:pPr>
            <a:r>
              <a:rPr lang="en-US" altLang="zh-TW" sz="2300" b="1" dirty="0" smtClean="0">
                <a:solidFill>
                  <a:schemeClr val="tx1"/>
                </a:solidFill>
              </a:rPr>
              <a:t>27 June 2014</a:t>
            </a:r>
            <a:endParaRPr lang="zh-TW" altLang="en-US" sz="2300" b="1" dirty="0" smtClean="0">
              <a:solidFill>
                <a:schemeClr val="tx1"/>
              </a:solidFill>
            </a:endParaRPr>
          </a:p>
          <a:p>
            <a:pPr algn="r" eaLnBrk="1" hangingPunct="1"/>
            <a:endParaRPr lang="en-US" altLang="zh-TW" sz="2600" dirty="0" smtClean="0">
              <a:solidFill>
                <a:srgbClr val="343F3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latin typeface="+mj-lt"/>
                <a:ea typeface="+mn-ea"/>
              </a:rPr>
              <a:t>Office of the Government Chief Information Officer</a:t>
            </a:r>
            <a:br>
              <a:rPr lang="en-US" altLang="zh-TW" sz="3200" b="1" dirty="0" smtClean="0">
                <a:latin typeface="+mj-lt"/>
                <a:ea typeface="+mn-ea"/>
              </a:rPr>
            </a:br>
            <a:endParaRPr lang="zh-TW" altLang="en-US" sz="3200" b="1" dirty="0">
              <a:latin typeface="+mj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zh-TW" sz="3200" b="1" dirty="0" smtClean="0">
                <a:latin typeface="+mj-lt"/>
              </a:rPr>
              <a:t>Steps to Build Accessible Mobile Apps </a:t>
            </a:r>
            <a:endParaRPr lang="en-AU" altLang="zh-TW" sz="32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10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55650" y="1700808"/>
            <a:ext cx="838835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Step 1</a:t>
            </a:r>
          </a:p>
          <a:p>
            <a:pPr marL="514350" marR="0" lvl="0" indent="-514350" algn="l" defTabSz="914400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Understand the accessibility requirements </a:t>
            </a:r>
          </a:p>
          <a:p>
            <a:pPr marL="514350" marR="0" lvl="0" indent="-514350" algn="l" defTabSz="914400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Observe relevant guidelines (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/>
              </a:rPr>
              <a:t>www.webforall.gov.hk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514350" lvl="0" indent="-514350" eaLnBrk="0" hangingPunct="0">
              <a:lnSpc>
                <a:spcPts val="3400"/>
              </a:lnSpc>
              <a:spcBef>
                <a:spcPts val="0"/>
              </a:spcBef>
              <a:buClr>
                <a:srgbClr val="386A42"/>
              </a:buClr>
              <a:buFont typeface="Arial" pitchFamily="34" charset="0"/>
              <a:buChar char="•"/>
              <a:defRPr/>
            </a:pPr>
            <a:r>
              <a:rPr kumimoji="0" lang="en-US" sz="2300" dirty="0" smtClean="0">
                <a:latin typeface="+mj-lt"/>
                <a:ea typeface="+mn-ea"/>
              </a:rPr>
              <a:t>Make reference to </a:t>
            </a:r>
            <a:r>
              <a:rPr kumimoji="0" lang="en-US" sz="2300" u="sng" dirty="0" smtClean="0">
                <a:latin typeface="+mj-lt"/>
                <a:ea typeface="+mn-ea"/>
              </a:rPr>
              <a:t>Mobile Application Accessibility Handbook</a:t>
            </a:r>
          </a:p>
          <a:p>
            <a:pPr marL="355600" marR="0" lvl="0" indent="-35560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Pct val="110000"/>
              <a:buFont typeface="Arial" charset="0"/>
              <a:buNone/>
              <a:tabLst/>
              <a:defRPr/>
            </a:pPr>
            <a:endParaRPr kumimoji="0" lang="en-US" altLang="zh-TW" sz="2300" b="1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Pct val="110000"/>
              <a:buFont typeface="Arial" charset="0"/>
              <a:buNone/>
              <a:tabLst/>
              <a:defRPr/>
            </a:pPr>
            <a:endParaRPr kumimoji="0" lang="en-US" altLang="zh-TW" sz="2300" b="1" dirty="0" smtClean="0">
              <a:solidFill>
                <a:srgbClr val="6600CC"/>
              </a:solidFill>
              <a:latin typeface="+mj-lt"/>
              <a:ea typeface="+mn-ea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Step 2</a:t>
            </a:r>
          </a:p>
          <a:p>
            <a:pPr marL="514350" lvl="0" indent="-514350" eaLnBrk="0" hangingPunct="0">
              <a:lnSpc>
                <a:spcPts val="3400"/>
              </a:lnSpc>
              <a:spcBef>
                <a:spcPts val="0"/>
              </a:spcBef>
              <a:buClr>
                <a:srgbClr val="386A42"/>
              </a:buClr>
              <a:buFont typeface="Arial" pitchFamily="34" charset="0"/>
              <a:buChar char="•"/>
              <a:defRPr/>
            </a:pPr>
            <a:r>
              <a:rPr kumimoji="0" lang="en-US" altLang="zh-TW" sz="2300" dirty="0" smtClean="0">
                <a:latin typeface="+mj-lt"/>
                <a:ea typeface="+mn-ea"/>
              </a:rPr>
              <a:t>Visual and Layout Review</a:t>
            </a:r>
            <a:endParaRPr kumimoji="0" lang="en-US" altLang="zh-TW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ts val="34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Code Review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圖片 5" descr="hand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717032"/>
            <a:ext cx="1585144" cy="222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zh-TW" sz="3200" b="1" dirty="0" smtClean="0">
                <a:latin typeface="+mj-lt"/>
              </a:rPr>
              <a:t>Steps to Build Accessible Mobile Apps (</a:t>
            </a:r>
            <a:r>
              <a:rPr kumimoji="0" lang="en-US" altLang="zh-TW" sz="3200" b="1" dirty="0" err="1" smtClean="0">
                <a:latin typeface="+mj-lt"/>
              </a:rPr>
              <a:t>Con’t</a:t>
            </a:r>
            <a:r>
              <a:rPr kumimoji="0" lang="en-US" altLang="zh-TW" sz="3200" b="1" dirty="0" smtClean="0">
                <a:latin typeface="+mj-lt"/>
              </a:rPr>
              <a:t>) </a:t>
            </a:r>
            <a:endParaRPr lang="en-AU" altLang="zh-TW" sz="32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11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650" y="1556792"/>
            <a:ext cx="8388350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86A42"/>
              </a:buClr>
              <a:buSzPct val="110000"/>
              <a:buFont typeface="Arial" charset="0"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Step 3</a:t>
            </a:r>
          </a:p>
          <a:p>
            <a:pPr marL="542925" marR="0" lvl="0" indent="-5429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Test your mobile apps</a:t>
            </a:r>
          </a:p>
          <a:p>
            <a:pPr marL="549275" lvl="4" eaLnBrk="0" fontAlgn="auto" hangingPunct="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2400" dirty="0" smtClean="0">
                <a:latin typeface="+mj-lt"/>
              </a:rPr>
              <a:t> Visual Check</a:t>
            </a:r>
          </a:p>
          <a:p>
            <a:pPr marL="549275" lvl="4" eaLnBrk="0" fontAlgn="auto" hangingPunct="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kumimoji="0" lang="en-US" altLang="zh-TW" sz="2400" dirty="0" smtClean="0">
                <a:latin typeface="+mj-lt"/>
              </a:rPr>
              <a:t> Manuel test with screen reader </a:t>
            </a:r>
            <a:r>
              <a:rPr kumimoji="0" lang="en-US" altLang="zh-TW" sz="2300" dirty="0" smtClean="0">
                <a:solidFill>
                  <a:prstClr val="black"/>
                </a:solidFill>
                <a:latin typeface="Calibri"/>
                <a:ea typeface="新細明體"/>
              </a:rPr>
              <a:t>(e.g. </a:t>
            </a:r>
            <a:r>
              <a:rPr kumimoji="0" lang="en-US" altLang="zh-TW" sz="2300" dirty="0" err="1" smtClean="0">
                <a:solidFill>
                  <a:prstClr val="black"/>
                </a:solidFill>
                <a:latin typeface="Calibri"/>
                <a:ea typeface="新細明體"/>
              </a:rPr>
              <a:t>VoiceOver</a:t>
            </a:r>
            <a:r>
              <a:rPr kumimoji="0" lang="en-US" altLang="zh-TW" sz="2300" dirty="0" smtClean="0">
                <a:solidFill>
                  <a:prstClr val="black"/>
                </a:solidFill>
                <a:latin typeface="Calibri"/>
                <a:ea typeface="新細明體"/>
              </a:rPr>
              <a:t> and </a:t>
            </a:r>
            <a:br>
              <a:rPr kumimoji="0" lang="en-US" altLang="zh-TW" sz="2300" dirty="0" smtClean="0">
                <a:solidFill>
                  <a:prstClr val="black"/>
                </a:solidFill>
                <a:latin typeface="Calibri"/>
                <a:ea typeface="新細明體"/>
              </a:rPr>
            </a:br>
            <a:r>
              <a:rPr kumimoji="0" lang="en-US" altLang="zh-TW" sz="2300" dirty="0" smtClean="0">
                <a:solidFill>
                  <a:prstClr val="black"/>
                </a:solidFill>
                <a:latin typeface="Calibri"/>
                <a:ea typeface="新細明體"/>
              </a:rPr>
              <a:t>     </a:t>
            </a:r>
            <a:r>
              <a:rPr kumimoji="0" lang="en-US" altLang="zh-TW" sz="2300" dirty="0" smtClean="0">
                <a:solidFill>
                  <a:prstClr val="black"/>
                </a:solidFill>
                <a:latin typeface="Calibri"/>
                <a:ea typeface="新細明體"/>
              </a:rPr>
              <a:t>Talkback</a:t>
            </a:r>
            <a:r>
              <a:rPr kumimoji="0" lang="en-US" altLang="zh-TW" sz="2300" dirty="0" smtClean="0">
                <a:solidFill>
                  <a:prstClr val="black"/>
                </a:solidFill>
                <a:latin typeface="Calibri"/>
                <a:ea typeface="新細明體"/>
              </a:rPr>
              <a:t>)</a:t>
            </a:r>
            <a:endParaRPr kumimoji="0" lang="en-US" altLang="zh-TW" sz="2400" dirty="0" smtClean="0">
              <a:latin typeface="+mj-lt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kumimoji="0" lang="en-US" altLang="zh-TW" sz="2300" b="1" dirty="0" smtClean="0">
              <a:solidFill>
                <a:srgbClr val="6600CC"/>
              </a:solidFill>
              <a:latin typeface="Calibri"/>
              <a:ea typeface="新細明體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2400" b="1" dirty="0" smtClean="0">
                <a:solidFill>
                  <a:srgbClr val="6600CC"/>
                </a:solidFill>
                <a:latin typeface="Calibri"/>
                <a:ea typeface="新細明體"/>
              </a:rPr>
              <a:t>Step 4</a:t>
            </a:r>
          </a:p>
          <a:p>
            <a:pPr marL="542925" lvl="0" indent="-542925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  <a:ea typeface="新細明體"/>
              </a:rPr>
              <a:t>Human testing (by persons with disabilities preferably)</a:t>
            </a:r>
          </a:p>
          <a:p>
            <a:pPr marL="549275" lvl="4" eaLnBrk="0" fontAlgn="auto" hangingPunct="0">
              <a:spcBef>
                <a:spcPts val="1200"/>
              </a:spcBef>
              <a:spcAft>
                <a:spcPts val="0"/>
              </a:spcAft>
              <a:defRPr/>
            </a:pPr>
            <a:endParaRPr kumimoji="0" lang="en-US" altLang="zh-TW" sz="2400" dirty="0" smtClean="0">
              <a:latin typeface="+mj-lt"/>
            </a:endParaRPr>
          </a:p>
          <a:p>
            <a:pPr marL="549275" lvl="4" eaLnBrk="0" fontAlgn="auto" hangingPunct="0">
              <a:spcBef>
                <a:spcPts val="1200"/>
              </a:spcBef>
              <a:spcAft>
                <a:spcPts val="0"/>
              </a:spcAft>
              <a:defRPr/>
            </a:pPr>
            <a:endParaRPr kumimoji="0" lang="en-US" altLang="zh-TW" sz="2400" dirty="0" smtClean="0">
              <a:latin typeface="+mj-lt"/>
            </a:endParaRPr>
          </a:p>
          <a:p>
            <a:pPr marL="1081088" lvl="5" indent="-277813">
              <a:lnSpc>
                <a:spcPct val="150000"/>
              </a:lnSpc>
              <a:buFont typeface="Arial" pitchFamily="34" charset="0"/>
              <a:buChar char="•"/>
              <a:defRPr/>
            </a:pPr>
            <a:endParaRPr kumimoji="0"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12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539552" y="2636912"/>
            <a:ext cx="824440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zh-TW" sz="4300" b="1" dirty="0" smtClean="0">
                <a:latin typeface="+mj-lt"/>
              </a:rPr>
              <a:t>How to Conduct Accessibility Test for Mobile Apps?</a:t>
            </a:r>
            <a:endParaRPr lang="en-AU" altLang="zh-TW" sz="43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Alternate </a:t>
            </a:r>
            <a:r>
              <a:rPr lang="en-US" altLang="zh-TW" sz="2800" b="1" dirty="0" smtClean="0">
                <a:latin typeface="Calibri" pitchFamily="34" charset="0"/>
              </a:rPr>
              <a:t>Text</a:t>
            </a:r>
            <a:endParaRPr lang="en-US" altLang="zh-TW" sz="2800" b="1" dirty="0" smtClean="0">
              <a:latin typeface="Calibri" pitchFamily="34" charset="0"/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13</a:t>
            </a:fld>
            <a:endParaRPr lang="zh-TW" alt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3568" y="1484313"/>
            <a:ext cx="79311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4476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00CC"/>
              </a:buClr>
              <a:buSzTx/>
              <a:tabLst/>
              <a:defRPr/>
            </a:pPr>
            <a:r>
              <a:rPr kumimoji="0" lang="en-AU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 alternatives for non-text content</a:t>
            </a:r>
          </a:p>
          <a:p>
            <a:pPr marL="847725" marR="0" lvl="1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AU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Persons with visual impairment cannot perceive the image content </a:t>
            </a:r>
          </a:p>
        </p:txBody>
      </p:sp>
      <p:pic>
        <p:nvPicPr>
          <p:cNvPr id="11" name="圖片 10" descr="mobile_app1_e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3880" y="2852936"/>
            <a:ext cx="1818000" cy="27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25191"/>
            <a:ext cx="1177132" cy="19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mobile_app1_e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448" y="2853240"/>
            <a:ext cx="1828800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55" y="3622124"/>
            <a:ext cx="1242437" cy="19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橢圓 14"/>
          <p:cNvSpPr/>
          <p:nvPr/>
        </p:nvSpPr>
        <p:spPr bwMode="auto">
          <a:xfrm>
            <a:off x="2915816" y="4509120"/>
            <a:ext cx="396000" cy="43204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 bwMode="auto">
          <a:xfrm>
            <a:off x="6300192" y="4509120"/>
            <a:ext cx="396000" cy="432048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14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 descr="android_talk_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8393573" cy="28803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1844824"/>
            <a:ext cx="815975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2925" lvl="0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圖片 7" descr="Screen Shot 2013-10-04 at 11.28.31 AM.png"/>
          <p:cNvPicPr>
            <a:picLocks noChangeAspect="1"/>
          </p:cNvPicPr>
          <p:nvPr/>
        </p:nvPicPr>
        <p:blipFill>
          <a:blip r:embed="rId4" cstate="print"/>
          <a:srcRect l="7643" r="5364" b="8147"/>
          <a:stretch>
            <a:fillRect/>
          </a:stretch>
        </p:blipFill>
        <p:spPr>
          <a:xfrm>
            <a:off x="1619672" y="4077072"/>
            <a:ext cx="2880320" cy="144016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560" y="148478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+mj-lt"/>
              </a:rPr>
              <a:t>Android :</a:t>
            </a:r>
          </a:p>
          <a:p>
            <a:r>
              <a:rPr lang="en-US" altLang="zh-TW" sz="2000" dirty="0" smtClean="0">
                <a:latin typeface="+mj-lt"/>
              </a:rPr>
              <a:t>Check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Content Description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layout xml </a:t>
            </a:r>
            <a:endParaRPr lang="zh-TW" altLang="en-US" sz="2000" dirty="0"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44591" y="4118223"/>
            <a:ext cx="2088232" cy="21602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907704" y="5157192"/>
            <a:ext cx="2304256" cy="21602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altLang="zh-TW" sz="2800" b="1" dirty="0" smtClean="0">
                <a:latin typeface="Calibri" pitchFamily="34" charset="0"/>
              </a:rPr>
              <a:t>1. Alternate </a:t>
            </a:r>
            <a:r>
              <a:rPr lang="en-US" altLang="zh-TW" sz="2800" b="1" dirty="0" smtClean="0">
                <a:latin typeface="Calibri" pitchFamily="34" charset="0"/>
              </a:rPr>
              <a:t>Text </a:t>
            </a:r>
            <a:r>
              <a:rPr lang="en-US" altLang="zh-TW" sz="2800" b="1" dirty="0" smtClean="0">
                <a:latin typeface="Calibri" pitchFamily="34" charset="0"/>
              </a:rPr>
              <a:t>(</a:t>
            </a:r>
            <a:r>
              <a:rPr lang="en-US" altLang="zh-TW" sz="2800" b="1" dirty="0" err="1" smtClean="0">
                <a:latin typeface="Calibri" pitchFamily="34" charset="0"/>
              </a:rPr>
              <a:t>Con’t</a:t>
            </a:r>
            <a:r>
              <a:rPr lang="en-US" altLang="zh-TW" sz="2800" b="1" dirty="0" smtClean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15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8" name="圖片 7" descr="apple_i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420888"/>
            <a:ext cx="2376264" cy="4416975"/>
          </a:xfrm>
          <a:prstGeom prst="rect">
            <a:avLst/>
          </a:prstGeom>
        </p:spPr>
      </p:pic>
      <p:pic>
        <p:nvPicPr>
          <p:cNvPr id="9" name="圖片 8" descr="apple_io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492896"/>
            <a:ext cx="2592288" cy="250623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11560" y="234888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+mj-lt"/>
              </a:rPr>
              <a:t>VoiceOver users rely on the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labels </a:t>
            </a:r>
            <a:r>
              <a:rPr lang="en-US" altLang="zh-TW" sz="2000" dirty="0" smtClean="0">
                <a:latin typeface="+mj-lt"/>
              </a:rPr>
              <a:t>and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hints</a:t>
            </a:r>
            <a:r>
              <a:rPr lang="en-US" altLang="zh-TW" sz="2000" dirty="0" smtClean="0">
                <a:latin typeface="+mj-lt"/>
              </a:rPr>
              <a:t> to use the application </a:t>
            </a:r>
            <a:endParaRPr lang="zh-TW" altLang="en-US" sz="2000" dirty="0">
              <a:latin typeface="+mj-lt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1484784"/>
            <a:ext cx="8159750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2925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2000" b="1" dirty="0" err="1" smtClean="0">
                <a:latin typeface="+mj-lt"/>
                <a:ea typeface="+mn-ea"/>
              </a:rPr>
              <a:t>iOS</a:t>
            </a:r>
            <a:r>
              <a:rPr kumimoji="0" lang="en-US" altLang="zh-TW" sz="2000" b="1" dirty="0" smtClean="0">
                <a:latin typeface="+mj-lt"/>
                <a:ea typeface="+mn-ea"/>
              </a:rPr>
              <a:t>:</a:t>
            </a:r>
          </a:p>
          <a:p>
            <a:pPr marL="542925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2000" dirty="0" smtClean="0">
                <a:latin typeface="+mj-lt"/>
                <a:ea typeface="+mn-ea"/>
              </a:rPr>
              <a:t>Enable Accessibility </a:t>
            </a:r>
            <a:r>
              <a:rPr kumimoji="0" lang="en-US" altLang="zh-TW" sz="2000" dirty="0" smtClean="0">
                <a:latin typeface="+mj-lt"/>
              </a:rPr>
              <a:t>features (XCode)</a:t>
            </a:r>
          </a:p>
          <a:p>
            <a:pPr marL="542925" lvl="0" indent="-542925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72200" y="2881511"/>
            <a:ext cx="2376264" cy="576064"/>
          </a:xfrm>
          <a:prstGeom prst="rect">
            <a:avLst/>
          </a:prstGeom>
          <a:noFill/>
          <a:ln w="190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Alternate </a:t>
            </a:r>
            <a:r>
              <a:rPr lang="en-US" altLang="zh-TW" sz="2800" b="1" dirty="0" smtClean="0">
                <a:latin typeface="Calibri" pitchFamily="34" charset="0"/>
              </a:rPr>
              <a:t>Text </a:t>
            </a:r>
            <a:r>
              <a:rPr lang="en-US" altLang="zh-TW" sz="2800" b="1" dirty="0" smtClean="0">
                <a:latin typeface="Calibri" pitchFamily="34" charset="0"/>
              </a:rPr>
              <a:t>(</a:t>
            </a:r>
            <a:r>
              <a:rPr lang="en-US" altLang="zh-TW" sz="2800" b="1" dirty="0" err="1" smtClean="0">
                <a:latin typeface="Calibri" pitchFamily="34" charset="0"/>
              </a:rPr>
              <a:t>Con’t</a:t>
            </a:r>
            <a:r>
              <a:rPr lang="en-US" altLang="zh-TW" sz="2800" b="1" dirty="0" smtClean="0"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Alternate </a:t>
            </a:r>
            <a:r>
              <a:rPr lang="en-US" altLang="zh-TW" sz="2800" b="1" dirty="0" smtClean="0">
                <a:latin typeface="Calibri" pitchFamily="34" charset="0"/>
              </a:rPr>
              <a:t>Text </a:t>
            </a:r>
            <a:r>
              <a:rPr lang="en-US" altLang="zh-TW" sz="2800" b="1" dirty="0" smtClean="0">
                <a:latin typeface="Calibri" pitchFamily="34" charset="0"/>
              </a:rPr>
              <a:t>(</a:t>
            </a:r>
            <a:r>
              <a:rPr lang="en-US" altLang="zh-TW" sz="2800" b="1" dirty="0" err="1" smtClean="0">
                <a:latin typeface="Calibri" pitchFamily="34" charset="0"/>
              </a:rPr>
              <a:t>Con’t</a:t>
            </a:r>
            <a:r>
              <a:rPr lang="en-US" altLang="zh-TW" sz="28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16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755576" y="1412776"/>
            <a:ext cx="8064896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j-lt"/>
                <a:cs typeface="新細明體" pitchFamily="18" charset="-120"/>
              </a:rPr>
              <a:t> 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>Provide meaningful alternative text for non-text elements 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    such as image, button, etc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Provide null alternative text for decorative image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</a:t>
            </a: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Screen reader should read menu item / function block with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    "button" or "</a:t>
            </a:r>
            <a:r>
              <a:rPr lang="zh-TW" altLang="en-US" sz="2000" dirty="0" smtClean="0">
                <a:latin typeface="+mn-lt"/>
                <a:cs typeface="新細明體" pitchFamily="18" charset="-120"/>
              </a:rPr>
              <a:t>按鈕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>“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Alternative text should be consistency with user's language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sz="2000" dirty="0" smtClean="0">
                <a:latin typeface="+mn-lt"/>
                <a:cs typeface="新細明體" pitchFamily="18" charset="-120"/>
              </a:rPr>
              <a:t>     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 </a:t>
            </a:r>
            <a:r>
              <a:rPr lang="en-US" altLang="zh-TW" sz="1600" i="1" dirty="0" smtClean="0">
                <a:latin typeface="+mn-lt"/>
                <a:cs typeface="新細明體" pitchFamily="18" charset="-120"/>
              </a:rPr>
              <a:t>i.e. alternative text should not be in English for Chinese  interface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/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Pay attention to date format. </a:t>
            </a:r>
            <a:br>
              <a:rPr lang="en-US" altLang="zh-TW" sz="2000" dirty="0" smtClean="0">
                <a:latin typeface="+mn-lt"/>
                <a:cs typeface="新細明體" pitchFamily="18" charset="-120"/>
              </a:rPr>
            </a:br>
            <a:r>
              <a:rPr lang="en-US" altLang="zh-TW" dirty="0" smtClean="0">
                <a:latin typeface="+mn-lt"/>
                <a:cs typeface="新細明體" pitchFamily="18" charset="-120"/>
              </a:rPr>
              <a:t>     e.g. 2014</a:t>
            </a:r>
            <a:r>
              <a:rPr lang="zh-TW" altLang="en-US" dirty="0" smtClean="0">
                <a:latin typeface="+mn-lt"/>
                <a:cs typeface="新細明體" pitchFamily="18" charset="-120"/>
              </a:rPr>
              <a:t>年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2</a:t>
            </a:r>
            <a:r>
              <a:rPr lang="zh-TW" altLang="en-US" dirty="0" smtClean="0">
                <a:latin typeface="+mn-lt"/>
                <a:cs typeface="新細明體" pitchFamily="18" charset="-120"/>
              </a:rPr>
              <a:t>月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14</a:t>
            </a:r>
            <a:r>
              <a:rPr lang="zh-TW" altLang="en-US" dirty="0" smtClean="0">
                <a:latin typeface="+mn-lt"/>
                <a:cs typeface="新細明體" pitchFamily="18" charset="-120"/>
              </a:rPr>
              <a:t>日 </a:t>
            </a:r>
            <a:r>
              <a:rPr lang="en-US" altLang="zh-TW" dirty="0" smtClean="0">
                <a:latin typeface="+mn-lt"/>
                <a:cs typeface="新細明體" pitchFamily="18" charset="-120"/>
              </a:rPr>
              <a:t>is more meaningful than 2014/2/14</a:t>
            </a: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endParaRPr lang="en-US" altLang="zh-TW" sz="2000" dirty="0" smtClean="0">
              <a:latin typeface="+mn-lt"/>
              <a:cs typeface="新細明體" pitchFamily="18" charset="-120"/>
            </a:endParaRPr>
          </a:p>
          <a:p>
            <a:pPr lvl="0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altLang="zh-TW" sz="2000" dirty="0" smtClean="0">
                <a:latin typeface="+mn-lt"/>
                <a:cs typeface="新細明體" pitchFamily="18" charset="-120"/>
              </a:rPr>
              <a:t> Voice </a:t>
            </a:r>
            <a:r>
              <a:rPr lang="en-US" altLang="zh-TW" sz="2000" dirty="0" err="1" smtClean="0">
                <a:latin typeface="+mn-lt"/>
                <a:cs typeface="新細明體" pitchFamily="18" charset="-120"/>
              </a:rPr>
              <a:t>Captcha</a:t>
            </a:r>
            <a:r>
              <a:rPr lang="en-US" altLang="zh-TW" sz="2000" dirty="0" smtClean="0">
                <a:latin typeface="+mn-lt"/>
                <a:cs typeface="新細明體" pitchFamily="18" charset="-120"/>
              </a:rPr>
              <a:t> available when turn on screen reader</a:t>
            </a:r>
          </a:p>
          <a:p>
            <a:pPr lvl="0">
              <a:buFont typeface="Wingdings" pitchFamily="2" charset="2"/>
              <a:buChar char="Ø"/>
              <a:tabLst>
                <a:tab pos="406400" algn="l"/>
              </a:tabLst>
            </a:pPr>
            <a:endParaRPr kumimoji="1" lang="en-US" altLang="zh-TW" sz="25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276872"/>
            <a:ext cx="2736304" cy="39325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276872"/>
            <a:ext cx="2767209" cy="38880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Alternate </a:t>
            </a:r>
            <a:r>
              <a:rPr lang="en-US" altLang="zh-TW" sz="2800" b="1" dirty="0" smtClean="0">
                <a:latin typeface="Calibri" pitchFamily="34" charset="0"/>
              </a:rPr>
              <a:t>Text </a:t>
            </a:r>
            <a:r>
              <a:rPr lang="en-US" altLang="zh-TW" sz="2800" b="1" dirty="0" smtClean="0">
                <a:latin typeface="Calibri" pitchFamily="34" charset="0"/>
              </a:rPr>
              <a:t>(</a:t>
            </a:r>
            <a:r>
              <a:rPr lang="en-US" altLang="zh-TW" sz="2800" b="1" dirty="0" err="1" smtClean="0">
                <a:latin typeface="Calibri" pitchFamily="34" charset="0"/>
              </a:rPr>
              <a:t>Con’t</a:t>
            </a:r>
            <a:r>
              <a:rPr lang="en-US" altLang="zh-TW" sz="28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17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791200" y="1593175"/>
            <a:ext cx="75252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+mj-lt"/>
              </a:rPr>
              <a:t>Please listen to the audio first and get the meaning   </a:t>
            </a:r>
            <a:endParaRPr lang="zh-TW" altLang="en-US" sz="2500" dirty="0">
              <a:latin typeface="+mj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1600" y="3645024"/>
            <a:ext cx="3096344" cy="936104"/>
          </a:xfrm>
          <a:prstGeom prst="rect">
            <a:avLst/>
          </a:prstGeom>
          <a:solidFill>
            <a:srgbClr val="FFFF00">
              <a:alpha val="29000"/>
            </a:srgbClr>
          </a:solidFill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4691508" y="2829186"/>
            <a:ext cx="576064" cy="432048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211960" y="386104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Voice 0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524328" y="1700808"/>
            <a:ext cx="304800" cy="3048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971600" y="2780928"/>
            <a:ext cx="3096344" cy="432048"/>
          </a:xfrm>
          <a:prstGeom prst="rect">
            <a:avLst/>
          </a:prstGeom>
          <a:solidFill>
            <a:srgbClr val="FFFF00">
              <a:alpha val="29000"/>
            </a:srgbClr>
          </a:solidFill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972358" y="3248601"/>
            <a:ext cx="3096344" cy="360040"/>
          </a:xfrm>
          <a:prstGeom prst="rect">
            <a:avLst/>
          </a:prstGeom>
          <a:solidFill>
            <a:srgbClr val="FFFF00">
              <a:alpha val="29000"/>
            </a:srgbClr>
          </a:solidFill>
          <a:ln w="254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2915816" y="6309320"/>
            <a:ext cx="2376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</a:t>
            </a:r>
            <a:r>
              <a:rPr lang="en-GB" sz="1500" dirty="0" smtClean="0"/>
              <a:t>: </a:t>
            </a:r>
            <a:r>
              <a:rPr lang="zh-TW" altLang="en-US" sz="1500" dirty="0" smtClean="0"/>
              <a:t>我</a:t>
            </a:r>
            <a:r>
              <a:rPr lang="zh-TW" altLang="en-US" sz="1500" dirty="0" smtClean="0"/>
              <a:t>的航班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5" grpId="0" animBg="1"/>
      <p:bldP spid="18" grpId="0" animBg="1"/>
      <p:bldP spid="19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1. Alternate </a:t>
            </a:r>
            <a:r>
              <a:rPr lang="en-US" altLang="zh-TW" sz="2800" b="1" dirty="0" smtClean="0">
                <a:latin typeface="Calibri" pitchFamily="34" charset="0"/>
              </a:rPr>
              <a:t>Text </a:t>
            </a:r>
            <a:r>
              <a:rPr lang="en-US" altLang="zh-TW" sz="2800" b="1" dirty="0" smtClean="0">
                <a:latin typeface="Calibri" pitchFamily="34" charset="0"/>
              </a:rPr>
              <a:t>(</a:t>
            </a:r>
            <a:r>
              <a:rPr lang="en-US" altLang="zh-TW" sz="2800" b="1" dirty="0" err="1" smtClean="0">
                <a:latin typeface="Calibri" pitchFamily="34" charset="0"/>
              </a:rPr>
              <a:t>Con’t</a:t>
            </a:r>
            <a:r>
              <a:rPr lang="en-US" altLang="zh-TW" sz="2800" b="1" dirty="0" smtClean="0">
                <a:latin typeface="Calibri" pitchFamily="34" charset="0"/>
              </a:rPr>
              <a:t>)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18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187624" y="2132856"/>
            <a:ext cx="73448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 smtClean="0">
                <a:latin typeface="+mj-lt"/>
                <a:cs typeface="新細明體" pitchFamily="18" charset="-120"/>
              </a:rPr>
              <a:t>Voice </a:t>
            </a:r>
            <a:r>
              <a:rPr lang="en-US" altLang="zh-TW" sz="2500" dirty="0" err="1" smtClean="0">
                <a:latin typeface="+mj-lt"/>
                <a:cs typeface="新細明體" pitchFamily="18" charset="-120"/>
              </a:rPr>
              <a:t>Captcha</a:t>
            </a:r>
            <a:r>
              <a:rPr lang="en-US" altLang="zh-TW" sz="2500" dirty="0" smtClean="0">
                <a:latin typeface="+mj-lt"/>
                <a:cs typeface="新細明體" pitchFamily="18" charset="-120"/>
              </a:rPr>
              <a:t> available when turn on screen reader</a:t>
            </a:r>
            <a:endParaRPr lang="zh-TW" altLang="en-US" sz="2500" dirty="0">
              <a:latin typeface="+mj-lt"/>
            </a:endParaRPr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26288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2594916" cy="18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向右箭號 7"/>
          <p:cNvSpPr/>
          <p:nvPr/>
        </p:nvSpPr>
        <p:spPr>
          <a:xfrm>
            <a:off x="4211960" y="4077072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652120" y="3717032"/>
            <a:ext cx="1728192" cy="864096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259632" y="5589240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TW" dirty="0" smtClean="0">
                <a:hlinkClick r:id="rId5"/>
              </a:rPr>
              <a:t>http://www.gov.hk/en/about/govdirectory/mobilesites.htm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19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34076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AU" altLang="zh-TW" sz="2400" dirty="0" smtClean="0">
                <a:latin typeface="+mn-lt"/>
                <a:ea typeface="+mn-ea"/>
              </a:rPr>
              <a:t>Make sure the content is coded in a logical order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3898776" y="572338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2. Meaningful Sequence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8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971600" y="2492896"/>
            <a:ext cx="7128792" cy="334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Screen reader should read important content first and then read other content/menu for every screen</a:t>
            </a: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sz="2400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Screen reader should read content from left to right and top to bottom</a:t>
            </a: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sz="2400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Pay attention to timetable with row and column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03D579-5A08-44DE-979C-59CF6CEAACB6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1628800"/>
            <a:ext cx="7931150" cy="3096344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US" sz="3200" b="1" dirty="0" smtClean="0">
                <a:latin typeface="+mj-lt"/>
                <a:ea typeface="+mn-ea"/>
              </a:rPr>
              <a:t>Common </a:t>
            </a:r>
            <a:r>
              <a:rPr kumimoji="0" lang="en-US" sz="3200" b="1" dirty="0" smtClean="0">
                <a:latin typeface="+mj-lt"/>
                <a:ea typeface="+mn-ea"/>
              </a:rPr>
              <a:t>Accessibility </a:t>
            </a:r>
            <a:r>
              <a:rPr kumimoji="0" lang="en-US" sz="3200" b="1" dirty="0" smtClean="0">
                <a:latin typeface="+mj-lt"/>
                <a:ea typeface="+mn-ea"/>
              </a:rPr>
              <a:t>Pitfalls </a:t>
            </a:r>
            <a:r>
              <a:rPr kumimoji="0" lang="en-US" sz="3200" b="1" dirty="0" smtClean="0">
                <a:latin typeface="+mj-lt"/>
                <a:ea typeface="+mn-ea"/>
              </a:rPr>
              <a:t>in Mobile Apps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US" altLang="zh-TW" sz="3200" b="1" dirty="0" smtClean="0">
                <a:latin typeface="+mj-lt"/>
              </a:rPr>
              <a:t>How to Make Accessible Mobile Apps?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How to Conduct Accessibility Test for Mobile </a:t>
            </a: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Apps?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86A42"/>
              </a:buClr>
              <a:buFont typeface="Arial" charset="0"/>
              <a:buChar char="•"/>
              <a:defRPr/>
            </a:pPr>
            <a:r>
              <a:rPr kumimoji="0" lang="en-US" altLang="zh-TW" sz="3200" b="1" dirty="0" smtClean="0">
                <a:latin typeface="+mj-lt"/>
                <a:ea typeface="+mn-ea"/>
              </a:rPr>
              <a:t>Introduction to WAI-ARIA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3568" y="274638"/>
            <a:ext cx="2304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AU" altLang="zh-TW" sz="3200" b="1" dirty="0" smtClean="0">
                <a:latin typeface="Calibri" pitchFamily="34" charset="0"/>
              </a:rPr>
              <a:t>Agenda</a:t>
            </a:r>
            <a:endParaRPr lang="en-AU" altLang="zh-TW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20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114800" y="5867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2. Meaningful Sequence (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examples: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61" y="2492897"/>
            <a:ext cx="2459097" cy="36004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935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92896"/>
            <a:ext cx="2592288" cy="37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35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492896"/>
            <a:ext cx="255959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向右箭號 10"/>
          <p:cNvSpPr/>
          <p:nvPr/>
        </p:nvSpPr>
        <p:spPr>
          <a:xfrm>
            <a:off x="1691680" y="3284984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1691680" y="3789040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1691680" y="4221088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>
            <a:off x="1691680" y="4581128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1691680" y="5013176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1691680" y="5373216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4067944" y="3717032"/>
            <a:ext cx="792088" cy="288032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4067944" y="5229200"/>
            <a:ext cx="792088" cy="360040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>
            <a:off x="6660232" y="3284984"/>
            <a:ext cx="1080120" cy="216024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6683982" y="4005064"/>
            <a:ext cx="1080120" cy="216024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6732240" y="4653136"/>
            <a:ext cx="1080120" cy="216024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>
            <a:off x="6732240" y="5301208"/>
            <a:ext cx="1080120" cy="216024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6732240" y="5949280"/>
            <a:ext cx="1080120" cy="216024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 rot="8275944">
            <a:off x="1886573" y="3563432"/>
            <a:ext cx="277788" cy="2004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8275944">
            <a:off x="1878946" y="4036673"/>
            <a:ext cx="277788" cy="2004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8275944">
            <a:off x="1867070" y="4420463"/>
            <a:ext cx="277788" cy="2004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右箭號 31"/>
          <p:cNvSpPr/>
          <p:nvPr/>
        </p:nvSpPr>
        <p:spPr>
          <a:xfrm rot="8275944">
            <a:off x="1867072" y="4792378"/>
            <a:ext cx="277788" cy="2004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 rot="8275944">
            <a:off x="1867072" y="5224426"/>
            <a:ext cx="277788" cy="2004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 rot="6698731">
            <a:off x="4044082" y="4415822"/>
            <a:ext cx="805078" cy="3403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 rot="7381539">
            <a:off x="6945925" y="3716579"/>
            <a:ext cx="432337" cy="182458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 rot="7381539">
            <a:off x="6998406" y="4360820"/>
            <a:ext cx="432337" cy="182458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7381539">
            <a:off x="6998407" y="5008893"/>
            <a:ext cx="432337" cy="182458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 rot="7381539">
            <a:off x="6998408" y="5656965"/>
            <a:ext cx="432337" cy="182458"/>
          </a:xfrm>
          <a:prstGeom prst="rightArrow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Voice 00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55776" y="2181114"/>
            <a:ext cx="304800" cy="304800"/>
          </a:xfrm>
          <a:prstGeom prst="rect">
            <a:avLst/>
          </a:prstGeom>
        </p:spPr>
      </p:pic>
      <p:sp>
        <p:nvSpPr>
          <p:cNvPr id="39" name="文字方塊 38"/>
          <p:cNvSpPr txBox="1"/>
          <p:nvPr/>
        </p:nvSpPr>
        <p:spPr>
          <a:xfrm>
            <a:off x="683568" y="609329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First Ferry Mobile App</a:t>
            </a:r>
            <a:endParaRPr lang="en-GB" sz="1400" dirty="0">
              <a:latin typeface="+mj-lt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3203848" y="623731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</a:t>
            </a:r>
            <a:r>
              <a:rPr lang="en-GB" sz="1400" dirty="0" smtClean="0">
                <a:latin typeface="+mj-lt"/>
              </a:rPr>
              <a:t>CUHK Mobile App</a:t>
            </a:r>
            <a:endParaRPr lang="en-GB" sz="1400" dirty="0">
              <a:latin typeface="+mj-lt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6084168" y="623731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</a:t>
            </a:r>
            <a:r>
              <a:rPr lang="en-GB" sz="1400" dirty="0" err="1" smtClean="0">
                <a:latin typeface="+mj-lt"/>
              </a:rPr>
              <a:t>MyObservatory</a:t>
            </a:r>
            <a:r>
              <a:rPr lang="en-GB" sz="1400" dirty="0" smtClean="0">
                <a:latin typeface="+mj-lt"/>
              </a:rPr>
              <a:t> Mobile App</a:t>
            </a:r>
            <a:endParaRPr lang="en-GB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IMG_4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16832"/>
            <a:ext cx="3024336" cy="4536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21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114800" y="5867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向右箭號 34"/>
          <p:cNvSpPr/>
          <p:nvPr/>
        </p:nvSpPr>
        <p:spPr>
          <a:xfrm rot="8815887">
            <a:off x="2573891" y="2549982"/>
            <a:ext cx="540525" cy="226860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右箭號 35"/>
          <p:cNvSpPr/>
          <p:nvPr/>
        </p:nvSpPr>
        <p:spPr>
          <a:xfrm>
            <a:off x="2339752" y="2852936"/>
            <a:ext cx="2016224" cy="246179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 rot="9991235">
            <a:off x="2418148" y="3144944"/>
            <a:ext cx="1294366" cy="207786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>
            <a:off x="2483768" y="3645024"/>
            <a:ext cx="1800200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向右箭號 38"/>
          <p:cNvSpPr/>
          <p:nvPr/>
        </p:nvSpPr>
        <p:spPr>
          <a:xfrm>
            <a:off x="2267744" y="2204864"/>
            <a:ext cx="648072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向右箭號 39"/>
          <p:cNvSpPr/>
          <p:nvPr/>
        </p:nvSpPr>
        <p:spPr>
          <a:xfrm rot="9991235">
            <a:off x="2504793" y="4077705"/>
            <a:ext cx="1728054" cy="233225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向右箭號 40"/>
          <p:cNvSpPr/>
          <p:nvPr/>
        </p:nvSpPr>
        <p:spPr>
          <a:xfrm>
            <a:off x="2483768" y="4509120"/>
            <a:ext cx="1800200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 rot="9991235">
            <a:off x="2487149" y="4923334"/>
            <a:ext cx="1728054" cy="233225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2555776" y="5445224"/>
            <a:ext cx="1800200" cy="216024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圖說文字 43"/>
          <p:cNvSpPr/>
          <p:nvPr/>
        </p:nvSpPr>
        <p:spPr>
          <a:xfrm>
            <a:off x="5364088" y="1916832"/>
            <a:ext cx="2497832" cy="1663824"/>
          </a:xfrm>
          <a:prstGeom prst="wedgeRectCallout">
            <a:avLst>
              <a:gd name="adj1" fmla="val -99412"/>
              <a:gd name="adj2" fmla="val -8115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Screen reader reads the information from left to right, top to bottom sequences 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2. Meaningful 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Sequence (</a:t>
            </a:r>
            <a:r>
              <a:rPr kumimoji="0" lang="en-US" altLang="zh-TW" sz="2800" b="1" dirty="0" err="1" smtClean="0"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003526" y="1931121"/>
            <a:ext cx="50405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文字方塊 24"/>
          <p:cNvSpPr txBox="1"/>
          <p:nvPr/>
        </p:nvSpPr>
        <p:spPr>
          <a:xfrm>
            <a:off x="4860032" y="5589240"/>
            <a:ext cx="3888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5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22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119294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898776" y="572338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AU" altLang="zh-TW" sz="2800" b="1" dirty="0" smtClean="0">
                <a:solidFill>
                  <a:prstClr val="black"/>
                </a:solidFill>
                <a:latin typeface="Calibri"/>
              </a:rPr>
              <a:t>3. Not </a:t>
            </a:r>
            <a:r>
              <a:rPr kumimoji="0" lang="en-AU" altLang="zh-TW" sz="2800" b="1" dirty="0" smtClean="0">
                <a:solidFill>
                  <a:prstClr val="black"/>
                </a:solidFill>
                <a:latin typeface="Calibri"/>
              </a:rPr>
              <a:t>Compatible </a:t>
            </a:r>
            <a:r>
              <a:rPr kumimoji="0" lang="en-AU" altLang="zh-TW" sz="2800" b="1" dirty="0" smtClean="0">
                <a:solidFill>
                  <a:prstClr val="black"/>
                </a:solidFill>
                <a:latin typeface="Calibri"/>
              </a:rPr>
              <a:t>with </a:t>
            </a:r>
            <a:r>
              <a:rPr kumimoji="0" lang="en-AU" altLang="zh-TW" sz="2800" b="1" dirty="0" smtClean="0">
                <a:solidFill>
                  <a:prstClr val="black"/>
                </a:solidFill>
                <a:latin typeface="Calibri"/>
              </a:rPr>
              <a:t>Screen Reader</a:t>
            </a:r>
            <a:endParaRPr kumimoji="0" lang="en-US" altLang="zh-TW" sz="2800" b="1" dirty="0" smtClean="0">
              <a:solidFill>
                <a:prstClr val="black"/>
              </a:solidFill>
              <a:latin typeface="Calibri"/>
              <a:ea typeface="新細明體"/>
              <a:cs typeface="Times New Roman" pitchFamily="18" charset="0"/>
            </a:endParaRPr>
          </a:p>
        </p:txBody>
      </p:sp>
      <p:sp>
        <p:nvSpPr>
          <p:cNvPr id="28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827584" y="1556792"/>
            <a:ext cx="74168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All contents, function, gesture are found in order when turning on screen reader</a:t>
            </a: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App </a:t>
            </a: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should not crash </a:t>
            </a: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when turn on screen reader</a:t>
            </a: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Maps ( such as Google Map or Apple Map) are not accessible with screen reader, </a:t>
            </a:r>
            <a:r>
              <a:rPr lang="en-US" altLang="zh-TW" sz="2400" u="sng" kern="100" dirty="0" smtClean="0">
                <a:latin typeface="+mj-lt"/>
                <a:ea typeface="新細明體"/>
                <a:cs typeface="Times New Roman"/>
              </a:rPr>
              <a:t>alternate means of access should be provided</a:t>
            </a:r>
            <a:endParaRPr lang="zh-TW" altLang="zh-TW" sz="2400" u="sng" kern="100" dirty="0" smtClean="0">
              <a:latin typeface="+mj-lt"/>
              <a:ea typeface="新細明體"/>
              <a:cs typeface="Times New Roman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endParaRPr lang="en-US" altLang="zh-TW" sz="2400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Alert message should be provided prior to access inaccessible items (e.g. Games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23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898776" y="5723384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</a:rPr>
              <a:t>H2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AU" altLang="zh-TW" sz="2800" b="1" dirty="0" smtClean="0">
                <a:latin typeface="+mj-lt"/>
              </a:rPr>
              <a:t>3. Not </a:t>
            </a:r>
            <a:r>
              <a:rPr kumimoji="0" lang="en-AU" altLang="zh-TW" sz="2800" b="1" dirty="0" smtClean="0">
                <a:latin typeface="+mj-lt"/>
              </a:rPr>
              <a:t>Compatible with Screen Reader </a:t>
            </a:r>
            <a:r>
              <a:rPr kumimoji="0" lang="en-AU" altLang="zh-TW" sz="2800" b="1" dirty="0" smtClean="0">
                <a:latin typeface="+mj-lt"/>
              </a:rPr>
              <a:t>(</a:t>
            </a:r>
            <a:r>
              <a:rPr kumimoji="0" lang="en-AU" altLang="zh-TW" sz="2800" b="1" dirty="0" err="1" smtClean="0">
                <a:latin typeface="+mj-lt"/>
              </a:rPr>
              <a:t>Con’t</a:t>
            </a:r>
            <a:r>
              <a:rPr kumimoji="0" lang="en-AU" altLang="zh-TW" sz="2800" b="1" dirty="0" smtClean="0">
                <a:latin typeface="+mj-lt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8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062364"/>
            <a:ext cx="2592912" cy="3872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橢圓 16"/>
          <p:cNvSpPr/>
          <p:nvPr/>
        </p:nvSpPr>
        <p:spPr>
          <a:xfrm>
            <a:off x="7452320" y="5517232"/>
            <a:ext cx="648072" cy="576064"/>
          </a:xfrm>
          <a:prstGeom prst="ellipse">
            <a:avLst/>
          </a:prstGeom>
          <a:noFill/>
          <a:ln w="635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12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048215"/>
            <a:ext cx="2453365" cy="3814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橢圓 17"/>
          <p:cNvSpPr/>
          <p:nvPr/>
        </p:nvSpPr>
        <p:spPr>
          <a:xfrm>
            <a:off x="1115616" y="4293096"/>
            <a:ext cx="3168352" cy="792088"/>
          </a:xfrm>
          <a:prstGeom prst="ellipse">
            <a:avLst/>
          </a:prstGeom>
          <a:noFill/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259632" y="13407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Selection menu provided to access location information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220072" y="134076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Alert box was pop up prior to access Mini Game 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403648" y="594928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First Ferry Mobile App</a:t>
            </a:r>
            <a:endParaRPr lang="en-GB" sz="1400" dirty="0">
              <a:latin typeface="+mj-lt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92080" y="598566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Equal Opportunities </a:t>
            </a:r>
            <a:r>
              <a:rPr lang="en-GB" sz="1400" dirty="0" smtClean="0">
                <a:latin typeface="+mj-lt"/>
              </a:rPr>
              <a:t>Commission Mobile App</a:t>
            </a:r>
            <a:endParaRPr lang="en-GB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24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51112" y="1868066"/>
            <a:ext cx="7992888" cy="7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Compare color contrast between foreground and background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4. Sufficient Colou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r Contrast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2469743" cy="36531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6" name="橢圓 15"/>
          <p:cNvSpPr/>
          <p:nvPr/>
        </p:nvSpPr>
        <p:spPr>
          <a:xfrm>
            <a:off x="2474242" y="4316911"/>
            <a:ext cx="144016" cy="216024"/>
          </a:xfrm>
          <a:prstGeom prst="ellipse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541487" y="4744196"/>
            <a:ext cx="216024" cy="216024"/>
          </a:xfrm>
          <a:prstGeom prst="ellipse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771800" y="4509120"/>
            <a:ext cx="216024" cy="216024"/>
          </a:xfrm>
          <a:prstGeom prst="rect">
            <a:avLst/>
          </a:prstGeom>
          <a:noFill/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565302" y="4485305"/>
            <a:ext cx="288032" cy="72008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2699792" y="4653136"/>
            <a:ext cx="144016" cy="216024"/>
          </a:xfrm>
          <a:prstGeom prst="straightConnector1">
            <a:avLst/>
          </a:prstGeom>
          <a:ln w="12700" cmpd="sng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14561" y="1249710"/>
            <a:ext cx="80645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marR="0" lvl="1" indent="-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00000"/>
              <a:tabLst/>
              <a:defRPr/>
            </a:pPr>
            <a:r>
              <a:rPr kumimoji="0" lang="en-US" altLang="zh-TW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Persons with low vision have difficulty reading text that does not contrast with its background</a:t>
            </a:r>
            <a:endParaRPr kumimoji="0" lang="en-AU" altLang="zh-TW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86A42"/>
              </a:buClr>
              <a:buSzTx/>
              <a:buFont typeface="Arial" charset="0"/>
              <a:buNone/>
              <a:tabLst/>
              <a:defRPr/>
            </a:pPr>
            <a:endParaRPr kumimoji="0" lang="en-AU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3851920" y="2420888"/>
            <a:ext cx="469278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just">
              <a:spcAft>
                <a:spcPts val="0"/>
              </a:spcAft>
              <a:tabLst>
                <a:tab pos="630555" algn="l"/>
              </a:tabLst>
            </a:pPr>
            <a:endParaRPr lang="en-US" altLang="zh-TW" sz="20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Normal text has a contrast ratio of at least </a:t>
            </a:r>
            <a:r>
              <a:rPr lang="en-US" altLang="zh-TW" sz="2000" b="1" kern="100" dirty="0" smtClean="0">
                <a:latin typeface="+mj-lt"/>
                <a:ea typeface="新細明體"/>
                <a:cs typeface="Times New Roman"/>
              </a:rPr>
              <a:t>4.5:1</a:t>
            </a:r>
            <a:endParaRPr lang="zh-TW" altLang="zh-TW" sz="2000" b="1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0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Contrast ratio can be reached by the system built-in Invert </a:t>
            </a:r>
            <a:r>
              <a:rPr lang="en-US" altLang="zh-TW" sz="2000" kern="100" dirty="0" err="1" smtClean="0">
                <a:latin typeface="+mj-lt"/>
                <a:ea typeface="新細明體"/>
                <a:cs typeface="Times New Roman"/>
              </a:rPr>
              <a:t>Colours</a:t>
            </a: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 function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en-US" altLang="zh-TW" sz="2000" kern="100" dirty="0" smtClean="0">
              <a:latin typeface="+mj-lt"/>
              <a:ea typeface="新細明體"/>
              <a:cs typeface="Times New Roman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Logo </a:t>
            </a: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and brand </a:t>
            </a: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name </a:t>
            </a: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are </a:t>
            </a:r>
            <a:r>
              <a:rPr lang="en-US" altLang="zh-TW" sz="2000" kern="100" dirty="0" smtClean="0">
                <a:latin typeface="+mj-lt"/>
                <a:ea typeface="新細明體"/>
                <a:cs typeface="Times New Roman"/>
              </a:rPr>
              <a:t>exempted</a:t>
            </a:r>
            <a:endParaRPr lang="zh-TW" altLang="zh-TW" sz="2000" kern="100" dirty="0" smtClean="0">
              <a:latin typeface="+mj-lt"/>
              <a:ea typeface="新細明體"/>
              <a:cs typeface="Times New Roman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endParaRPr lang="en-US" altLang="zh-TW" sz="2400" dirty="0" smtClean="0">
              <a:latin typeface="+mn-lt"/>
              <a:ea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267744" y="6093296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4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25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4. Sufficient 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Colou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r Contrast (</a:t>
            </a:r>
            <a:r>
              <a:rPr kumimoji="0" lang="en-US" altLang="zh-TW" sz="2800" b="1" dirty="0" err="1" smtClean="0"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8032526" cy="28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5907782" y="3761393"/>
            <a:ext cx="2664296" cy="50405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Colour contrast check</a:t>
            </a:r>
          </a:p>
          <a:p>
            <a:pPr marL="1076325" indent="-85725" algn="just" eaLnBrk="0" hangingPunct="0">
              <a:spcBef>
                <a:spcPct val="30000"/>
              </a:spcBef>
              <a:defRPr/>
            </a:pPr>
            <a:r>
              <a:rPr kumimoji="0" lang="en-AU" altLang="zh-TW" sz="2400" dirty="0" smtClean="0">
                <a:latin typeface="+mn-lt"/>
                <a:hlinkClick r:id="rId4"/>
              </a:rPr>
              <a:t>http://snook.ca/technical/colour_contrast/colour.html</a:t>
            </a:r>
            <a:endParaRPr kumimoji="0" lang="en-AU" altLang="zh-TW" sz="2400" dirty="0" smtClean="0">
              <a:latin typeface="+mn-lt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26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19192" y="1175276"/>
            <a:ext cx="81012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Invert Color : Built-in application to convert text in </a:t>
            </a:r>
            <a:br>
              <a:rPr lang="en-US" altLang="zh-TW" sz="2400" dirty="0" smtClean="0">
                <a:latin typeface="+mn-lt"/>
                <a:ea typeface="+mn-ea"/>
              </a:rPr>
            </a:br>
            <a:r>
              <a:rPr lang="en-US" altLang="zh-TW" sz="2400" dirty="0" smtClean="0">
                <a:latin typeface="+mn-lt"/>
                <a:ea typeface="+mn-ea"/>
              </a:rPr>
              <a:t>white-on-black or negative colors, helps improve contrast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4. Sufficient 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Colou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r Contrast (</a:t>
            </a:r>
            <a:r>
              <a:rPr kumimoji="0" lang="en-US" altLang="zh-TW" sz="2800" b="1" dirty="0" err="1" smtClean="0"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32404"/>
            <a:ext cx="2469743" cy="36531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778" y="2161154"/>
            <a:ext cx="2632695" cy="37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0" name="向右箭號 9"/>
          <p:cNvSpPr/>
          <p:nvPr/>
        </p:nvSpPr>
        <p:spPr>
          <a:xfrm>
            <a:off x="3923928" y="3673322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259632" y="6021288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5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27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340768"/>
            <a:ext cx="8064896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input assistance such as proper labels or instructions for user input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5. Input Assistance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187624" y="2348880"/>
            <a:ext cx="7272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</a:tabLst>
            </a:pP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新細明體" pitchFamily="18" charset="-120"/>
                <a:cs typeface="Times New Roman" pitchFamily="18" charset="0"/>
              </a:rPr>
              <a:t>Screen reader can read the text description when focusing on the input components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</a:tabLst>
            </a:pP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新細明體" pitchFamily="18" charset="-120"/>
                <a:cs typeface="Times New Roman" pitchFamily="18" charset="0"/>
              </a:rPr>
              <a:t> Screen reader can read the selection box content </a:t>
            </a:r>
            <a:b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新細明體" pitchFamily="18" charset="-120"/>
                <a:cs typeface="Times New Roman" pitchFamily="18" charset="0"/>
              </a:rPr>
            </a:br>
            <a:r>
              <a:rPr kumimoji="1" lang="en-US" altLang="zh-HK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新細明體" pitchFamily="18" charset="-120"/>
                <a:cs typeface="Times New Roman" pitchFamily="18" charset="0"/>
              </a:rPr>
              <a:t>     </a:t>
            </a:r>
            <a:r>
              <a:rPr kumimoji="1" lang="en-US" altLang="zh-H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新細明體" pitchFamily="18" charset="-120"/>
                <a:cs typeface="Times New Roman" pitchFamily="18" charset="0"/>
              </a:rPr>
              <a:t>when focusing on the input components</a:t>
            </a:r>
            <a:endParaRPr kumimoji="1" lang="en-US" altLang="zh-H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28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 descr="IMG_4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060848"/>
            <a:ext cx="2520280" cy="3780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 descr="IMG_4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3939" y="2060848"/>
            <a:ext cx="2478021" cy="3717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5. Input Assistance (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619672" y="2852936"/>
            <a:ext cx="1371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5076056" y="2924944"/>
            <a:ext cx="2592288" cy="108012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31519" y="2070374"/>
            <a:ext cx="437376" cy="1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5205783" y="2070374"/>
            <a:ext cx="437376" cy="1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字方塊 20"/>
          <p:cNvSpPr txBox="1"/>
          <p:nvPr/>
        </p:nvSpPr>
        <p:spPr>
          <a:xfrm>
            <a:off x="1606281" y="5949280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6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29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79912" y="1916832"/>
            <a:ext cx="49330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r>
              <a:rPr lang="en-US" altLang="zh-TW" sz="2200" dirty="0" smtClean="0">
                <a:latin typeface="+mn-lt"/>
                <a:ea typeface="+mn-ea"/>
              </a:rPr>
              <a:t> 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b="1" dirty="0" smtClean="0">
                <a:latin typeface="+mn-lt"/>
                <a:ea typeface="+mn-ea"/>
              </a:rPr>
              <a:t>Android: </a:t>
            </a:r>
          </a:p>
          <a:p>
            <a:pPr marL="266700" indent="-266700" algn="just" eaLnBrk="0" hangingPunct="0">
              <a:spcBef>
                <a:spcPct val="30000"/>
              </a:spcBef>
              <a:defRPr/>
            </a:pPr>
            <a:r>
              <a:rPr lang="en-US" altLang="zh-TW" b="1" dirty="0" smtClean="0">
                <a:latin typeface="+mn-lt"/>
                <a:ea typeface="+mn-ea"/>
              </a:rPr>
              <a:t>&gt;  48 </a:t>
            </a:r>
            <a:r>
              <a:rPr lang="en-US" altLang="zh-TW" b="1" dirty="0" err="1" smtClean="0">
                <a:latin typeface="+mn-lt"/>
                <a:ea typeface="+mn-ea"/>
              </a:rPr>
              <a:t>dp</a:t>
            </a:r>
            <a:r>
              <a:rPr lang="en-US" altLang="zh-TW" b="1" dirty="0" smtClean="0">
                <a:latin typeface="+mn-lt"/>
                <a:ea typeface="+mn-ea"/>
              </a:rPr>
              <a:t> </a:t>
            </a:r>
            <a:r>
              <a:rPr lang="en-US" altLang="zh-TW" dirty="0" smtClean="0">
                <a:latin typeface="+mn-lt"/>
                <a:ea typeface="+mn-ea"/>
              </a:rPr>
              <a:t>(approximately 9mm) in length and width. </a:t>
            </a:r>
            <a:r>
              <a:rPr lang="en-US" altLang="zh-TW" sz="1400" dirty="0" smtClean="0">
                <a:latin typeface="+mn-lt"/>
                <a:ea typeface="+mn-ea"/>
              </a:rPr>
              <a:t>(</a:t>
            </a:r>
            <a:r>
              <a:rPr lang="en-US" altLang="zh-TW" sz="1400" dirty="0" smtClean="0">
                <a:latin typeface="+mn-lt"/>
                <a:ea typeface="+mn-ea"/>
                <a:hlinkClick r:id="rId3"/>
              </a:rPr>
              <a:t>http://developer.android.com/tools/testing/testing_accessibility.html</a:t>
            </a:r>
            <a:r>
              <a:rPr lang="en-US" altLang="zh-TW" sz="1400" dirty="0" smtClean="0">
                <a:latin typeface="+mn-lt"/>
                <a:ea typeface="+mn-ea"/>
              </a:rPr>
              <a:t>)</a:t>
            </a: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b="1" dirty="0" err="1" smtClean="0">
                <a:latin typeface="+mn-lt"/>
                <a:ea typeface="+mn-ea"/>
              </a:rPr>
              <a:t>iOS</a:t>
            </a:r>
            <a:r>
              <a:rPr lang="en-US" altLang="zh-TW" sz="2400" b="1" dirty="0" smtClean="0">
                <a:latin typeface="+mn-lt"/>
                <a:ea typeface="+mn-ea"/>
              </a:rPr>
              <a:t>: </a:t>
            </a:r>
          </a:p>
          <a:p>
            <a:pPr marL="266700" indent="-266700" eaLnBrk="0" hangingPunct="0">
              <a:spcBef>
                <a:spcPct val="30000"/>
              </a:spcBef>
              <a:defRPr/>
            </a:pPr>
            <a:r>
              <a:rPr lang="en-US" altLang="zh-TW" dirty="0" smtClean="0">
                <a:latin typeface="+mn-lt"/>
                <a:ea typeface="+mn-ea"/>
              </a:rPr>
              <a:t>&gt;  </a:t>
            </a:r>
            <a:r>
              <a:rPr lang="en-US" altLang="zh-TW" b="1" dirty="0" smtClean="0">
                <a:latin typeface="+mn-lt"/>
                <a:ea typeface="+mn-ea"/>
              </a:rPr>
              <a:t>44 x 44 </a:t>
            </a:r>
            <a:r>
              <a:rPr lang="en-US" altLang="zh-TW" dirty="0" smtClean="0">
                <a:latin typeface="+mn-lt"/>
                <a:ea typeface="+mn-ea"/>
              </a:rPr>
              <a:t>points. </a:t>
            </a:r>
            <a:r>
              <a:rPr lang="en-US" altLang="zh-TW" sz="1600" dirty="0" smtClean="0">
                <a:latin typeface="+mn-lt"/>
                <a:ea typeface="+mn-ea"/>
              </a:rPr>
              <a:t>(</a:t>
            </a:r>
            <a:r>
              <a:rPr lang="en-US" altLang="zh-TW" sz="1600" dirty="0" smtClean="0">
                <a:latin typeface="+mn-lt"/>
                <a:ea typeface="+mn-ea"/>
                <a:hlinkClick r:id="rId4"/>
              </a:rPr>
              <a:t>https://developer.apple.com/library/ios/documentation/userexperience/conceptual/mobilehig/LayoutandAppearance.html</a:t>
            </a:r>
            <a:r>
              <a:rPr lang="en-US" altLang="zh-TW" sz="1600" dirty="0" smtClean="0">
                <a:latin typeface="+mn-lt"/>
                <a:ea typeface="+mn-ea"/>
              </a:rPr>
              <a:t>)</a:t>
            </a: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sz="2000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sz="2000" dirty="0" smtClean="0">
              <a:latin typeface="+mn-lt"/>
              <a:ea typeface="+mn-e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76672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6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Clickable Object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Size 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119675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Make all clickable objects large enough to be tapped</a:t>
            </a:r>
            <a:endParaRPr lang="en-AU" altLang="zh-TW" sz="2400" dirty="0">
              <a:latin typeface="+mn-lt"/>
              <a:ea typeface="+mn-ea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 l="9836" r="4918"/>
          <a:stretch>
            <a:fillRect/>
          </a:stretch>
        </p:blipFill>
        <p:spPr bwMode="auto">
          <a:xfrm>
            <a:off x="539552" y="2204864"/>
            <a:ext cx="3188475" cy="2534429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0" y="2636912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zh-TW" sz="4500" b="1" dirty="0" smtClean="0">
                <a:latin typeface="+mj-lt"/>
              </a:rPr>
              <a:t>Common </a:t>
            </a:r>
            <a:r>
              <a:rPr kumimoji="0" lang="en-US" altLang="zh-TW" sz="4500" b="1" dirty="0" smtClean="0">
                <a:latin typeface="+mj-lt"/>
              </a:rPr>
              <a:t>Accessibility Pitfalls </a:t>
            </a:r>
            <a:r>
              <a:rPr kumimoji="0" lang="en-US" altLang="zh-TW" sz="4500" b="1" dirty="0" smtClean="0">
                <a:latin typeface="+mj-lt"/>
              </a:rPr>
              <a:t>in Mobile Apps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IMG_4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2664296" cy="3996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30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4860032" y="2708920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5868144" y="2780928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6804248" y="2780928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4860032" y="3356992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1" name="矩形圖說文字 40"/>
          <p:cNvSpPr/>
          <p:nvPr/>
        </p:nvSpPr>
        <p:spPr>
          <a:xfrm>
            <a:off x="2195736" y="2564904"/>
            <a:ext cx="1944216" cy="1152128"/>
          </a:xfrm>
          <a:prstGeom prst="wedgeRectCallout">
            <a:avLst>
              <a:gd name="adj1" fmla="val 88366"/>
              <a:gd name="adj2" fmla="val 318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500" dirty="0" smtClean="0">
                <a:solidFill>
                  <a:prstClr val="black"/>
                </a:solidFill>
                <a:latin typeface="+mj-lt"/>
                <a:ea typeface="新細明體" pitchFamily="18" charset="-120"/>
              </a:rPr>
              <a:t>Make all clickable objects large enough to be pressed.</a:t>
            </a:r>
          </a:p>
        </p:txBody>
      </p:sp>
      <p:sp>
        <p:nvSpPr>
          <p:cNvPr id="42" name="矩形圖說文字 41"/>
          <p:cNvSpPr/>
          <p:nvPr/>
        </p:nvSpPr>
        <p:spPr>
          <a:xfrm>
            <a:off x="2195736" y="2564904"/>
            <a:ext cx="1944216" cy="1152128"/>
          </a:xfrm>
          <a:prstGeom prst="wedgeRectCallout">
            <a:avLst>
              <a:gd name="adj1" fmla="val 89019"/>
              <a:gd name="adj2" fmla="val -2324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Button and Links are large enough for tapping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6. Clickable Object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Size (</a:t>
            </a:r>
            <a:r>
              <a:rPr kumimoji="0" lang="en-US" altLang="zh-TW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 and Screen Reader Test 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758996" y="2089876"/>
            <a:ext cx="504056" cy="1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4932040" y="5661248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71600" y="5373216"/>
            <a:ext cx="36724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5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31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7. Headings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568" y="1484784"/>
            <a:ext cx="777716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buFont typeface="Wingdings" pitchFamily="2" charset="2"/>
              <a:buChar char="ü"/>
            </a:pPr>
            <a:r>
              <a:rPr lang="en-US" altLang="zh-TW" sz="2400" dirty="0" smtClean="0">
                <a:latin typeface="+mj-lt"/>
              </a:rPr>
              <a:t>Should provide heading in every screens as possible</a:t>
            </a:r>
          </a:p>
          <a:p>
            <a:pPr lvl="0"/>
            <a:endParaRPr lang="zh-TW" altLang="zh-TW" sz="2400" dirty="0" smtClean="0">
              <a:latin typeface="+mj-lt"/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TW" sz="2400" dirty="0" smtClean="0">
                <a:latin typeface="+mj-lt"/>
              </a:rPr>
              <a:t>Should not provide English headings for Chinese interface</a:t>
            </a:r>
          </a:p>
          <a:p>
            <a:pPr lvl="0"/>
            <a:endParaRPr lang="zh-TW" altLang="zh-TW" sz="2400" dirty="0" smtClean="0">
              <a:latin typeface="+mj-lt"/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TW" sz="2400" dirty="0" smtClean="0">
                <a:latin typeface="+mj-lt"/>
              </a:rPr>
              <a:t>Heading should be simple and avoid too long in length</a:t>
            </a:r>
            <a:endParaRPr lang="zh-TW" altLang="zh-TW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IMG_4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9986" y="2852936"/>
            <a:ext cx="2160240" cy="3240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32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2244042" y="2924944"/>
            <a:ext cx="1296144" cy="5040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8" name="圖片 27" descr="IMG_0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8258" y="2852936"/>
            <a:ext cx="2183942" cy="3240360"/>
          </a:xfrm>
          <a:prstGeom prst="rect">
            <a:avLst/>
          </a:prstGeom>
        </p:spPr>
      </p:pic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4620306" y="2852936"/>
            <a:ext cx="1296144" cy="50405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0" name="矩形圖說文字 29"/>
          <p:cNvSpPr/>
          <p:nvPr/>
        </p:nvSpPr>
        <p:spPr>
          <a:xfrm>
            <a:off x="2483768" y="1968900"/>
            <a:ext cx="3096344" cy="523996"/>
          </a:xfrm>
          <a:prstGeom prst="wedgeRectCallout">
            <a:avLst>
              <a:gd name="adj1" fmla="val -50117"/>
              <a:gd name="adj2" fmla="val 14489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Clear and simple headings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7. Headings </a:t>
            </a:r>
            <a:r>
              <a:rPr kumimoji="0" lang="en-US" altLang="zh-TW" sz="2800" b="1" dirty="0" smtClean="0">
                <a:latin typeface="+mj-lt"/>
                <a:cs typeface="Times New Roman" pitchFamily="18" charset="0"/>
              </a:rPr>
              <a:t>(</a:t>
            </a:r>
            <a:r>
              <a:rPr kumimoji="0" lang="en-US" altLang="zh-TW" sz="2800" b="1" dirty="0" err="1" smtClean="0">
                <a:latin typeface="+mj-lt"/>
                <a:cs typeface="Times New Roman" pitchFamily="18" charset="0"/>
              </a:rPr>
              <a:t>Con’t</a:t>
            </a:r>
            <a:r>
              <a:rPr kumimoji="0" lang="en-US" altLang="zh-TW" sz="2800" b="1" dirty="0" smtClean="0">
                <a:latin typeface="+mj-lt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直線接點 18"/>
          <p:cNvCxnSpPr/>
          <p:nvPr/>
        </p:nvCxnSpPr>
        <p:spPr>
          <a:xfrm flipH="1">
            <a:off x="2987824" y="2492896"/>
            <a:ext cx="216024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>
            <a:endCxn id="29" idx="0"/>
          </p:cNvCxnSpPr>
          <p:nvPr/>
        </p:nvCxnSpPr>
        <p:spPr>
          <a:xfrm>
            <a:off x="5004048" y="2492896"/>
            <a:ext cx="264330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07703" y="2862459"/>
            <a:ext cx="360041" cy="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1835696" y="6165304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6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33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484784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consistent and simple user interface structure</a:t>
            </a:r>
          </a:p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Consider in App Design Stage for common UI</a:t>
            </a: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8. Structure and Content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403648" y="2492896"/>
            <a:ext cx="74168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300" kern="100" dirty="0" smtClean="0">
                <a:latin typeface="+mj-lt"/>
                <a:ea typeface="新細明體"/>
                <a:cs typeface="Times New Roman"/>
              </a:rPr>
              <a:t>Menu should be always placed at the top if possible</a:t>
            </a:r>
            <a:br>
              <a:rPr lang="en-US" altLang="zh-TW" sz="2300" kern="100" dirty="0" smtClean="0">
                <a:latin typeface="+mj-lt"/>
                <a:ea typeface="新細明體"/>
                <a:cs typeface="Times New Roman"/>
              </a:rPr>
            </a:br>
            <a:endParaRPr lang="zh-TW" altLang="zh-TW" sz="23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300" kern="100" dirty="0" smtClean="0">
                <a:latin typeface="+mj-lt"/>
                <a:ea typeface="新細明體"/>
                <a:cs typeface="Times New Roman"/>
              </a:rPr>
              <a:t>Menu should be always placed at the </a:t>
            </a:r>
            <a:r>
              <a:rPr lang="en-US" altLang="zh-TW" sz="2300" u="sng" kern="100" dirty="0" smtClean="0">
                <a:latin typeface="+mj-lt"/>
                <a:ea typeface="新細明體"/>
                <a:cs typeface="Times New Roman"/>
              </a:rPr>
              <a:t>same place </a:t>
            </a:r>
            <a:r>
              <a:rPr lang="en-US" altLang="zh-TW" sz="2300" kern="100" dirty="0" smtClean="0">
                <a:latin typeface="+mj-lt"/>
                <a:ea typeface="新細明體"/>
                <a:cs typeface="Times New Roman"/>
              </a:rPr>
              <a:t>for different screens</a:t>
            </a:r>
            <a:br>
              <a:rPr lang="en-US" altLang="zh-TW" sz="2300" kern="100" dirty="0" smtClean="0">
                <a:latin typeface="+mj-lt"/>
                <a:ea typeface="新細明體"/>
                <a:cs typeface="Times New Roman"/>
              </a:rPr>
            </a:br>
            <a:endParaRPr lang="zh-TW" altLang="zh-TW" sz="23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300" kern="100" dirty="0" smtClean="0">
                <a:latin typeface="+mj-lt"/>
                <a:ea typeface="新細明體"/>
                <a:cs typeface="Times New Roman"/>
              </a:rPr>
              <a:t>Menu items should be the </a:t>
            </a:r>
            <a:r>
              <a:rPr lang="en-US" altLang="zh-TW" sz="2300" u="sng" kern="100" dirty="0" smtClean="0">
                <a:latin typeface="+mj-lt"/>
                <a:ea typeface="新細明體"/>
                <a:cs typeface="Times New Roman"/>
              </a:rPr>
              <a:t>same order </a:t>
            </a:r>
            <a:r>
              <a:rPr lang="en-US" altLang="zh-TW" sz="2300" kern="100" dirty="0" smtClean="0">
                <a:latin typeface="+mj-lt"/>
                <a:ea typeface="新細明體"/>
                <a:cs typeface="Times New Roman"/>
              </a:rPr>
              <a:t>and same content for different screens</a:t>
            </a:r>
            <a:endParaRPr lang="zh-TW" altLang="zh-TW" sz="2300" kern="100" dirty="0" smtClean="0">
              <a:latin typeface="+mj-lt"/>
              <a:ea typeface="新細明體"/>
              <a:cs typeface="Times New Roman"/>
            </a:endParaRP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AU" altLang="zh-TW" sz="2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34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8. Structure and Content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 descr="I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676" y="1988840"/>
            <a:ext cx="2160240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圖片 8" descr="IMG_4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003698"/>
            <a:ext cx="2160240" cy="3240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 descr="IMG_4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988840"/>
            <a:ext cx="2160240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1821407" y="1998366"/>
            <a:ext cx="360040" cy="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173293" y="2017981"/>
            <a:ext cx="360040" cy="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6544794" y="2003129"/>
            <a:ext cx="360040" cy="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557189" y="4821535"/>
            <a:ext cx="7056784" cy="504056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619672" y="5517232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7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35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9. Navigation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043608" y="1772816"/>
            <a:ext cx="71287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lvl="0" indent="-449263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400" dirty="0" smtClean="0">
                <a:latin typeface="+mn-lt"/>
                <a:ea typeface="+mn-ea"/>
              </a:rPr>
              <a:t>Provide a button to go backward for hierarchy screens </a:t>
            </a:r>
          </a:p>
          <a:p>
            <a:pPr marL="449263" lvl="0" indent="-449263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449263" indent="-449263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altLang="zh-TW" sz="2400" dirty="0" smtClean="0">
                <a:solidFill>
                  <a:prstClr val="black"/>
                </a:solidFill>
                <a:latin typeface="Calibri"/>
              </a:rPr>
              <a:t>Backward Button would be e</a:t>
            </a:r>
            <a:r>
              <a:rPr kumimoji="0" lang="en-US" sz="2400" dirty="0" smtClean="0">
                <a:latin typeface="+mn-lt"/>
                <a:ea typeface="+mn-ea"/>
              </a:rPr>
              <a:t>xcluded in Android Platform</a:t>
            </a:r>
          </a:p>
          <a:p>
            <a:pPr marL="449263" indent="-449263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endParaRPr kumimoji="0" lang="en-US" sz="2400" dirty="0" smtClean="0">
              <a:latin typeface="+mn-lt"/>
              <a:ea typeface="+mn-ea"/>
            </a:endParaRPr>
          </a:p>
          <a:p>
            <a:pPr marL="449263" lvl="0" indent="-449263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400" dirty="0" smtClean="0">
                <a:latin typeface="+mn-lt"/>
                <a:ea typeface="+mn-ea"/>
              </a:rPr>
              <a:t>Provide a Done/Cancel button to close the current screen and then go backward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36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9. 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Navigation (</a:t>
            </a:r>
            <a:r>
              <a:rPr kumimoji="0" lang="en-US" altLang="zh-TW" sz="2800" b="1" dirty="0" err="1" smtClean="0"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) 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 with Screen Reader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圖片 7" descr="I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488" y="1916832"/>
            <a:ext cx="2688299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115616" y="1916832"/>
            <a:ext cx="504059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736526" y="2013223"/>
            <a:ext cx="792088" cy="5760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72816"/>
            <a:ext cx="23042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橢圓 12"/>
          <p:cNvSpPr/>
          <p:nvPr/>
        </p:nvSpPr>
        <p:spPr>
          <a:xfrm>
            <a:off x="5320655" y="5195292"/>
            <a:ext cx="576064" cy="360040"/>
          </a:xfrm>
          <a:prstGeom prst="ellipse">
            <a:avLst/>
          </a:pr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5940152" y="5085184"/>
            <a:ext cx="720080" cy="278740"/>
          </a:xfrm>
          <a:prstGeom prst="straightConnector1">
            <a:avLst/>
          </a:prstGeom>
          <a:ln w="254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660232" y="4653136"/>
            <a:ext cx="2160240" cy="738664"/>
          </a:xfrm>
          <a:prstGeom prst="rect">
            <a:avLst/>
          </a:prstGeom>
          <a:noFill/>
          <a:ln w="254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+mj-lt"/>
              </a:rPr>
              <a:t>Some Android devices have hardware key with backward button  </a:t>
            </a:r>
            <a:endParaRPr lang="zh-TW" altLang="en-US" sz="1400" dirty="0">
              <a:latin typeface="+mj-lt"/>
            </a:endParaRPr>
          </a:p>
        </p:txBody>
      </p:sp>
      <p:pic>
        <p:nvPicPr>
          <p:cNvPr id="22" name="圖片 21" descr="IMG_4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92896"/>
            <a:ext cx="1800200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656708" y="2511946"/>
            <a:ext cx="504059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文字方塊 19"/>
          <p:cNvSpPr txBox="1"/>
          <p:nvPr/>
        </p:nvSpPr>
        <p:spPr>
          <a:xfrm>
            <a:off x="851334" y="6021288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6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37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59632" y="2492896"/>
            <a:ext cx="69127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j-lt"/>
                <a:ea typeface="+mn-ea"/>
              </a:rPr>
              <a:t>Has enlarge function for text resize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endParaRPr lang="en-US" altLang="zh-TW" sz="2400" dirty="0" smtClean="0">
              <a:latin typeface="+mj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dirty="0" smtClean="0">
                <a:latin typeface="+mj-lt"/>
                <a:ea typeface="+mn-ea"/>
              </a:rPr>
              <a:t>Text resize function or text can be zoomed without loss of content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Content can be resized by the system built-in text resize function without lose of content</a:t>
            </a: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endParaRPr lang="en-AU" altLang="zh-TW" sz="2400" dirty="0">
              <a:latin typeface="+mn-lt"/>
              <a:ea typeface="+mn-ea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10. Text Resize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3568" y="1412776"/>
            <a:ext cx="8046898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Text resize function or text can be zoomed without loss of content</a:t>
            </a:r>
            <a:endParaRPr lang="en-AU" altLang="zh-TW" sz="24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38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dirty="0" smtClean="0">
                <a:latin typeface="+mj-lt"/>
                <a:ea typeface="+mj-ea"/>
                <a:cs typeface="Times New Roman" pitchFamily="18" charset="0"/>
              </a:rPr>
              <a:t>10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Text Resize (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2429132" cy="37444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1146" y="2132856"/>
            <a:ext cx="239920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文字方塊 21"/>
          <p:cNvSpPr txBox="1"/>
          <p:nvPr/>
        </p:nvSpPr>
        <p:spPr>
          <a:xfrm>
            <a:off x="1187624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In App’s Setting</a:t>
            </a:r>
            <a:endParaRPr lang="zh-TW" altLang="en-US" dirty="0">
              <a:latin typeface="+mj-lt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337306" y="171268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In System Setting</a:t>
            </a:r>
            <a:endParaRPr lang="zh-TW" alt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39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圖片 8" descr="IMG_4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5872" y="2014240"/>
            <a:ext cx="2496277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 descr="IMG_4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9816" y="1988840"/>
            <a:ext cx="2544283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589956" y="4991968"/>
            <a:ext cx="108012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4644008" y="2374280"/>
            <a:ext cx="2592288" cy="2362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矩形圖說文字 12"/>
          <p:cNvSpPr/>
          <p:nvPr/>
        </p:nvSpPr>
        <p:spPr>
          <a:xfrm>
            <a:off x="7524328" y="2060848"/>
            <a:ext cx="1296144" cy="1400944"/>
          </a:xfrm>
          <a:prstGeom prst="wedgeRectCallout">
            <a:avLst>
              <a:gd name="adj1" fmla="val -58176"/>
              <a:gd name="adj2" fmla="val 7295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rgbClr val="0000FF"/>
                </a:solidFill>
              </a:rPr>
              <a:t>Text resize without loss of content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10. Text Resize (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 and Human Testing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3928120" y="3454400"/>
            <a:ext cx="670618" cy="315177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888651" y="2026942"/>
            <a:ext cx="436812" cy="12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845742" y="1993603"/>
            <a:ext cx="446337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文字方塊 18"/>
          <p:cNvSpPr txBox="1"/>
          <p:nvPr/>
        </p:nvSpPr>
        <p:spPr>
          <a:xfrm>
            <a:off x="1691680" y="5949280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6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3200" b="1" dirty="0" smtClean="0"/>
              <a:t>Characteristics of Mobile Apps</a:t>
            </a:r>
            <a:endParaRPr lang="en-AU" altLang="zh-TW" sz="32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5576" y="925736"/>
            <a:ext cx="8388424" cy="44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en-US" altLang="zh-TW" sz="2200" b="1" dirty="0" smtClean="0">
              <a:latin typeface="+mj-lt"/>
            </a:endParaRPr>
          </a:p>
          <a:p>
            <a:pPr>
              <a:buFontTx/>
              <a:buChar char="-"/>
            </a:pPr>
            <a:endParaRPr lang="en-US" altLang="zh-TW" sz="2200" b="1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altLang="zh-TW" sz="2400" b="1" u="sng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u="sng" dirty="0" smtClean="0">
                <a:solidFill>
                  <a:schemeClr val="accent1"/>
                </a:solidFill>
                <a:latin typeface="+mj-lt"/>
              </a:rPr>
              <a:t>Type of Mobile Apps</a:t>
            </a:r>
            <a:endParaRPr lang="en-US" altLang="zh-TW" sz="2200" b="1" u="sng" dirty="0" smtClean="0">
              <a:solidFill>
                <a:schemeClr val="accent1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TW" sz="2200" dirty="0" smtClean="0">
                <a:latin typeface="+mj-lt"/>
              </a:rPr>
              <a:t> Native App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200" dirty="0" smtClean="0">
                <a:latin typeface="+mj-lt"/>
              </a:rPr>
              <a:t> Hybrid App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200" dirty="0" smtClean="0">
                <a:solidFill>
                  <a:prstClr val="black"/>
                </a:solidFill>
                <a:latin typeface="+mj-lt"/>
              </a:rPr>
              <a:t> Web App</a:t>
            </a:r>
            <a:endParaRPr lang="en-US" altLang="zh-TW" sz="2200" dirty="0" smtClean="0">
              <a:latin typeface="+mj-lt"/>
            </a:endParaRPr>
          </a:p>
          <a:p>
            <a:endParaRPr lang="en-US" altLang="zh-TW" sz="2200" b="1" dirty="0" smtClean="0">
              <a:latin typeface="+mj-lt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TW" sz="2400" b="1" u="sng" dirty="0" smtClean="0">
                <a:solidFill>
                  <a:schemeClr val="accent1"/>
                </a:solidFill>
                <a:latin typeface="+mj-lt"/>
              </a:rPr>
              <a:t>Platforms</a:t>
            </a:r>
            <a:endParaRPr lang="en-US" altLang="zh-TW" sz="2200" b="1" u="sng" dirty="0" smtClean="0">
              <a:solidFill>
                <a:schemeClr val="accent1"/>
              </a:solidFill>
              <a:latin typeface="+mj-lt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zh-TW" sz="2200" dirty="0" smtClean="0">
                <a:solidFill>
                  <a:srgbClr val="FF0000"/>
                </a:solidFill>
                <a:latin typeface="+mj-lt"/>
              </a:rPr>
              <a:t> Android (Google)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TW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2200" dirty="0" err="1" smtClean="0">
                <a:solidFill>
                  <a:srgbClr val="FF0000"/>
                </a:solidFill>
                <a:latin typeface="+mj-lt"/>
              </a:rPr>
              <a:t>iOS</a:t>
            </a:r>
            <a:r>
              <a:rPr lang="en-US" altLang="zh-TW" sz="2200" dirty="0" smtClean="0">
                <a:solidFill>
                  <a:srgbClr val="FF0000"/>
                </a:solidFill>
                <a:latin typeface="+mj-lt"/>
              </a:rPr>
              <a:t> (Apple)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TW" sz="2200" dirty="0" smtClean="0">
                <a:latin typeface="+mj-lt"/>
              </a:rPr>
              <a:t> Windows Phone  </a:t>
            </a:r>
            <a:br>
              <a:rPr lang="en-US" altLang="zh-TW" sz="2200" dirty="0" smtClean="0">
                <a:latin typeface="+mj-lt"/>
              </a:rPr>
            </a:br>
            <a:r>
              <a:rPr lang="en-US" altLang="zh-TW" sz="2200" dirty="0" smtClean="0">
                <a:latin typeface="+mj-lt"/>
              </a:rPr>
              <a:t>     (Microsoft)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en-US" altLang="zh-TW" sz="2200" dirty="0" smtClean="0">
                <a:latin typeface="+mj-lt"/>
              </a:rPr>
              <a:t> Blackberry </a:t>
            </a:r>
          </a:p>
          <a:p>
            <a:pPr eaLnBrk="0" hangingPunct="0">
              <a:defRPr/>
            </a:pPr>
            <a:endParaRPr lang="en-AU" altLang="zh-TW" sz="3000" b="1" dirty="0">
              <a:latin typeface="+mj-lt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/>
          <a:srcRect l="27394" t="39200" r="35484" b="30756"/>
          <a:stretch>
            <a:fillRect/>
          </a:stretch>
        </p:blipFill>
        <p:spPr bwMode="auto">
          <a:xfrm>
            <a:off x="3347864" y="2924944"/>
            <a:ext cx="48245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3466480" y="6135712"/>
            <a:ext cx="1980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i="1" dirty="0" smtClean="0"/>
              <a:t>Source: Strategy Analytics</a:t>
            </a:r>
            <a:endParaRPr lang="zh-TW" altLang="en-US" sz="1200" dirty="0"/>
          </a:p>
        </p:txBody>
      </p:sp>
      <p:sp>
        <p:nvSpPr>
          <p:cNvPr id="13" name="橢圓 12"/>
          <p:cNvSpPr/>
          <p:nvPr/>
        </p:nvSpPr>
        <p:spPr>
          <a:xfrm>
            <a:off x="2987824" y="3429000"/>
            <a:ext cx="5400600" cy="1152128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40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6" y="1340768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captions or sign language for pre-recorded videos</a:t>
            </a:r>
            <a:endParaRPr lang="en-AU" altLang="zh-TW" sz="2400" dirty="0" smtClean="0">
              <a:latin typeface="+mn-lt"/>
              <a:ea typeface="+mn-e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11. Video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755576" y="263691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AU" altLang="zh-TW" sz="2400" dirty="0" smtClean="0">
              <a:latin typeface="+mn-lt"/>
              <a:ea typeface="+mn-e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178730" y="1988840"/>
            <a:ext cx="562551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Provide caption</a:t>
            </a:r>
          </a:p>
          <a:p>
            <a:pPr marL="342900" lvl="0" indent="-342900" algn="just">
              <a:spcAft>
                <a:spcPts val="0"/>
              </a:spcAft>
              <a:tabLst>
                <a:tab pos="630555" algn="l"/>
              </a:tabLst>
            </a:pP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Provide sign language within videos</a:t>
            </a:r>
          </a:p>
          <a:p>
            <a:pPr marL="342900" lvl="0" indent="-342900" algn="just">
              <a:spcAft>
                <a:spcPts val="0"/>
              </a:spcAft>
              <a:tabLst>
                <a:tab pos="630555" algn="l"/>
              </a:tabLst>
            </a:pPr>
            <a:endParaRPr lang="zh-TW" altLang="zh-TW" sz="2400" kern="100" dirty="0" smtClean="0">
              <a:latin typeface="+mj-lt"/>
              <a:ea typeface="新細明體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  <a:tabLst>
                <a:tab pos="630555" algn="l"/>
              </a:tabLst>
            </a:pPr>
            <a:r>
              <a:rPr lang="en-US" altLang="zh-TW" sz="2400" kern="100" dirty="0" smtClean="0">
                <a:latin typeface="+mj-lt"/>
                <a:ea typeface="新細明體"/>
                <a:cs typeface="Times New Roman"/>
              </a:rPr>
              <a:t>Provide text transcript</a:t>
            </a:r>
            <a:endParaRPr lang="zh-TW" altLang="zh-TW" sz="2400" kern="100" dirty="0">
              <a:latin typeface="+mj-lt"/>
              <a:ea typeface="新細明體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IMG_4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168352" cy="2112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41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>
            <a:off x="4716016" y="4293096"/>
            <a:ext cx="3672408" cy="57606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IMG_4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060848"/>
            <a:ext cx="2304256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向右箭號 10"/>
          <p:cNvSpPr/>
          <p:nvPr/>
        </p:nvSpPr>
        <p:spPr>
          <a:xfrm>
            <a:off x="4211960" y="3429000"/>
            <a:ext cx="720080" cy="432048"/>
          </a:xfrm>
          <a:prstGeom prst="righ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11. Video (</a:t>
            </a:r>
            <a:r>
              <a:rPr kumimoji="0" lang="en-US" altLang="zh-TW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1936282" y="2070373"/>
            <a:ext cx="412433" cy="1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字方塊 12"/>
          <p:cNvSpPr txBox="1"/>
          <p:nvPr/>
        </p:nvSpPr>
        <p:spPr>
          <a:xfrm>
            <a:off x="1763688" y="5733256"/>
            <a:ext cx="59766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6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42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39810" y="114263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means to close a popover screen.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12. Popovers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2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1187624" y="1762362"/>
            <a:ext cx="74888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</a:tabLst>
            </a:pPr>
            <a:r>
              <a:rPr kumimoji="1" lang="en-US" altLang="zh-HK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pitchFamily="18" charset="-120"/>
                <a:cs typeface="Times New Roman" pitchFamily="18" charset="0"/>
              </a:rPr>
              <a:t> Show close button with meaningful text alternative in </a:t>
            </a:r>
            <a:r>
              <a:rPr lang="en-US" altLang="zh-HK" sz="2200" dirty="0" smtClean="0">
                <a:latin typeface="+mn-lt"/>
                <a:cs typeface="Times New Roman" pitchFamily="18" charset="0"/>
              </a:rPr>
              <a:t>  </a:t>
            </a:r>
            <a:br>
              <a:rPr lang="en-US" altLang="zh-HK" sz="2200" dirty="0" smtClean="0">
                <a:latin typeface="+mn-lt"/>
                <a:cs typeface="Times New Roman" pitchFamily="18" charset="0"/>
              </a:rPr>
            </a:br>
            <a:r>
              <a:rPr lang="en-US" altLang="zh-HK" sz="2200" dirty="0" smtClean="0">
                <a:latin typeface="+mn-lt"/>
                <a:cs typeface="Times New Roman" pitchFamily="18" charset="0"/>
              </a:rPr>
              <a:t>    </a:t>
            </a:r>
            <a:r>
              <a:rPr kumimoji="1" lang="en-US" altLang="zh-HK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新細明體" pitchFamily="18" charset="-120"/>
                <a:cs typeface="Times New Roman" pitchFamily="18" charset="0"/>
              </a:rPr>
              <a:t>popover windows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</a:tabLst>
            </a:pPr>
            <a:endParaRPr kumimoji="1" lang="en-US" altLang="zh-HK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新細明體" pitchFamily="18" charset="-12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  <a:tabLst>
                <a:tab pos="630238" algn="l"/>
              </a:tabLst>
            </a:pPr>
            <a:r>
              <a:rPr lang="en-US" altLang="zh-HK" sz="2200" dirty="0" smtClean="0">
                <a:latin typeface="+mn-lt"/>
                <a:cs typeface="Times New Roman" pitchFamily="18" charset="0"/>
              </a:rPr>
              <a:t>  Pay attention to slash screens and advertising  screens</a:t>
            </a:r>
            <a:endParaRPr kumimoji="1" lang="en-US" altLang="zh-HK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" name="圖片 9" descr="IMG_4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356992"/>
            <a:ext cx="2016224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347864" y="5733256"/>
            <a:ext cx="587564" cy="51659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920405" y="3369692"/>
            <a:ext cx="360040" cy="8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72186" y="3380742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eaLnBrk="0" hangingPunct="0">
              <a:spcBef>
                <a:spcPct val="30000"/>
              </a:spcBef>
              <a:defRPr/>
            </a:pPr>
            <a:r>
              <a:rPr kumimoji="0" lang="en-US" sz="23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Review, Manual Testing with Screen Reader</a:t>
            </a:r>
            <a:endParaRPr kumimoji="0" lang="en-US" sz="2300" dirty="0" smtClean="0">
              <a:latin typeface="+mn-lt"/>
              <a:ea typeface="+mn-e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95936" y="5733256"/>
            <a:ext cx="514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5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683568" y="1424938"/>
            <a:ext cx="8064500" cy="649287"/>
          </a:xfrm>
        </p:spPr>
        <p:txBody>
          <a:bodyPr/>
          <a:lstStyle/>
          <a:p>
            <a:pPr marL="447675" indent="-447675">
              <a:buClr>
                <a:srgbClr val="6600CC"/>
              </a:buClr>
              <a:buNone/>
              <a:defRPr/>
            </a:pPr>
            <a:r>
              <a:rPr lang="en-AU" altLang="zh-TW" sz="2800" b="1" dirty="0" smtClean="0">
                <a:solidFill>
                  <a:srgbClr val="6600CC"/>
                </a:solidFill>
              </a:rPr>
              <a:t>“Vibrate” option notification should be provided</a:t>
            </a:r>
          </a:p>
          <a:p>
            <a:pPr marL="847725" lvl="1" indent="-400050"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altLang="zh-TW" sz="2300" b="1" dirty="0" smtClean="0"/>
              <a:t>Persons with hearing impairment have difficulty to receive the alarm</a:t>
            </a:r>
            <a:endParaRPr lang="en-AU" altLang="zh-TW" sz="2300" b="1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dirty="0" smtClean="0"/>
          </a:p>
          <a:p>
            <a:pPr marL="0" indent="0">
              <a:buFont typeface="Arial" charset="0"/>
              <a:buNone/>
              <a:defRPr/>
            </a:pPr>
            <a:endParaRPr lang="en-AU" altLang="zh-TW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>
                <a:latin typeface="Calibri" pitchFamily="34" charset="0"/>
              </a:rPr>
              <a:t>13. Alternate </a:t>
            </a:r>
            <a:r>
              <a:rPr lang="en-US" altLang="zh-TW" sz="2800" b="1" dirty="0" smtClean="0">
                <a:latin typeface="Calibri" pitchFamily="34" charset="0"/>
              </a:rPr>
              <a:t>Means </a:t>
            </a:r>
            <a:r>
              <a:rPr lang="en-US" altLang="zh-TW" sz="2800" b="1" dirty="0" smtClean="0">
                <a:latin typeface="Calibri" pitchFamily="34" charset="0"/>
              </a:rPr>
              <a:t>of </a:t>
            </a:r>
            <a:r>
              <a:rPr lang="en-US" altLang="zh-TW" sz="2800" b="1" dirty="0" smtClean="0">
                <a:latin typeface="Calibri" pitchFamily="34" charset="0"/>
              </a:rPr>
              <a:t>Notification</a:t>
            </a:r>
            <a:endParaRPr lang="en-US" altLang="zh-TW" sz="2800" b="1" dirty="0" smtClean="0">
              <a:latin typeface="Calibri" pitchFamily="34" charset="0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43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2847603"/>
            <a:ext cx="226506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2"/>
          <p:cNvSpPr>
            <a:spLocks noChangeArrowheads="1"/>
          </p:cNvSpPr>
          <p:nvPr/>
        </p:nvSpPr>
        <p:spPr bwMode="auto">
          <a:xfrm>
            <a:off x="3160415" y="3203451"/>
            <a:ext cx="720080" cy="43204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67944" y="2852936"/>
            <a:ext cx="43204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</a:t>
            </a:r>
            <a:r>
              <a:rPr kumimoji="0" lang="en-US" altLang="zh-TW" sz="2400" dirty="0" smtClean="0">
                <a:latin typeface="+mn-lt"/>
                <a:ea typeface="+mn-ea"/>
              </a:rPr>
              <a:t>Review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95936" y="5733256"/>
            <a:ext cx="5148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Source : </a:t>
            </a:r>
            <a:r>
              <a:rPr lang="en-GB" altLang="zh-TW" sz="1500" dirty="0" smtClean="0">
                <a:hlinkClick r:id="rId4"/>
              </a:rPr>
              <a:t>http://www.gov.hk/en/about/govdirectory/mobilesites.htm</a:t>
            </a:r>
            <a:endParaRPr lang="en-GB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44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24044" y="1348152"/>
            <a:ext cx="7952412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Provide contact points or email feedback as well as an accessibility statement in Contact us or About us screen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76672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14. Accessibility Statement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187624" y="1844824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algn="just">
              <a:spcAft>
                <a:spcPts val="0"/>
              </a:spcAft>
            </a:pPr>
            <a:endParaRPr lang="zh-TW" altLang="en-US" sz="2000" dirty="0">
              <a:latin typeface="+mn-lt"/>
              <a:ea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75182" y="2104390"/>
            <a:ext cx="70567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+mn-lt"/>
              </a:rPr>
              <a:t>Samples:</a:t>
            </a:r>
          </a:p>
          <a:p>
            <a:endParaRPr lang="en-US" altLang="zh-TW" sz="1600" dirty="0" smtClean="0">
              <a:latin typeface="+mn-lt"/>
            </a:endParaRPr>
          </a:p>
          <a:p>
            <a:r>
              <a:rPr lang="en-US" altLang="zh-TW" b="1" dirty="0" smtClean="0">
                <a:latin typeface="+mn-lt"/>
              </a:rPr>
              <a:t>English</a:t>
            </a:r>
            <a:r>
              <a:rPr lang="en-US" altLang="zh-TW" dirty="0" smtClean="0">
                <a:latin typeface="+mn-lt"/>
              </a:rPr>
              <a:t>:</a:t>
            </a:r>
          </a:p>
          <a:p>
            <a:r>
              <a:rPr lang="en-US" altLang="zh-TW" dirty="0" smtClean="0">
                <a:latin typeface="+mn-lt"/>
              </a:rPr>
              <a:t>We have incorporated appropriate accessibility features in this app, if you still encounter difficulties in using this app, please contact us via email or phone. </a:t>
            </a:r>
          </a:p>
          <a:p>
            <a:r>
              <a:rPr lang="en-US" altLang="zh-TW" dirty="0" smtClean="0">
                <a:latin typeface="+mn-lt"/>
              </a:rPr>
              <a:t>	Contact No : xxx </a:t>
            </a:r>
            <a:r>
              <a:rPr lang="en-US" altLang="zh-TW" dirty="0" err="1" smtClean="0">
                <a:latin typeface="+mn-lt"/>
              </a:rPr>
              <a:t>xxxx</a:t>
            </a:r>
            <a:r>
              <a:rPr lang="en-US" altLang="zh-TW" dirty="0" smtClean="0">
                <a:latin typeface="+mn-lt"/>
              </a:rPr>
              <a:t> </a:t>
            </a:r>
          </a:p>
          <a:p>
            <a:r>
              <a:rPr lang="en-US" altLang="zh-TW" dirty="0" smtClean="0">
                <a:latin typeface="+mn-lt"/>
              </a:rPr>
              <a:t>	Email     : </a:t>
            </a:r>
            <a:r>
              <a:rPr lang="en-US" altLang="zh-TW" dirty="0" smtClean="0">
                <a:latin typeface="+mn-lt"/>
                <a:hlinkClick r:id="rId3"/>
              </a:rPr>
              <a:t>xxx@xxx.xxx</a:t>
            </a:r>
            <a:endParaRPr lang="en-US" altLang="zh-TW" dirty="0" smtClean="0">
              <a:latin typeface="+mn-lt"/>
            </a:endParaRPr>
          </a:p>
          <a:p>
            <a:endParaRPr lang="en-US" altLang="zh-TW" dirty="0" smtClean="0">
              <a:latin typeface="+mn-lt"/>
            </a:endParaRPr>
          </a:p>
          <a:p>
            <a:r>
              <a:rPr lang="en-US" altLang="zh-TW" dirty="0" smtClean="0">
                <a:latin typeface="+mn-lt"/>
              </a:rPr>
              <a:t> </a:t>
            </a:r>
            <a:r>
              <a:rPr lang="en-US" altLang="zh-TW" b="1" dirty="0" smtClean="0">
                <a:latin typeface="+mn-lt"/>
              </a:rPr>
              <a:t>Chinese</a:t>
            </a:r>
            <a:r>
              <a:rPr lang="en-US" altLang="zh-TW" dirty="0" smtClean="0">
                <a:latin typeface="+mn-lt"/>
              </a:rPr>
              <a:t>:</a:t>
            </a:r>
          </a:p>
          <a:p>
            <a:r>
              <a:rPr lang="zh-TW" altLang="en-US" dirty="0" smtClean="0">
                <a:latin typeface="+mn-lt"/>
              </a:rPr>
              <a:t>本程式採用了無障礙設計。如在使用上有任何查詢或意見，請致電或發送電郵與我們聯絡。 </a:t>
            </a:r>
            <a:endParaRPr lang="en-US" altLang="zh-TW" dirty="0" smtClean="0">
              <a:latin typeface="+mn-lt"/>
            </a:endParaRPr>
          </a:p>
          <a:p>
            <a:r>
              <a:rPr lang="en-US" altLang="zh-TW" dirty="0" smtClean="0">
                <a:latin typeface="+mn-lt"/>
              </a:rPr>
              <a:t>	</a:t>
            </a:r>
            <a:r>
              <a:rPr lang="zh-TW" altLang="en-US" dirty="0" smtClean="0">
                <a:latin typeface="+mn-lt"/>
              </a:rPr>
              <a:t>電話號碼 </a:t>
            </a:r>
            <a:r>
              <a:rPr lang="en-US" altLang="zh-TW" dirty="0" smtClean="0">
                <a:latin typeface="+mn-lt"/>
              </a:rPr>
              <a:t>: </a:t>
            </a:r>
            <a:r>
              <a:rPr lang="en-US" altLang="zh-TW" dirty="0" err="1" smtClean="0">
                <a:latin typeface="+mn-lt"/>
              </a:rPr>
              <a:t>xxxx</a:t>
            </a:r>
            <a:r>
              <a:rPr lang="en-US" altLang="zh-TW" dirty="0" smtClean="0">
                <a:latin typeface="+mn-lt"/>
              </a:rPr>
              <a:t> </a:t>
            </a:r>
            <a:r>
              <a:rPr lang="en-US" altLang="zh-TW" dirty="0" err="1" smtClean="0">
                <a:latin typeface="+mn-lt"/>
              </a:rPr>
              <a:t>xxxx</a:t>
            </a:r>
            <a:r>
              <a:rPr lang="en-US" altLang="zh-TW" dirty="0" smtClean="0">
                <a:latin typeface="+mn-lt"/>
              </a:rPr>
              <a:t> </a:t>
            </a:r>
          </a:p>
          <a:p>
            <a:r>
              <a:rPr lang="en-US" altLang="zh-TW" dirty="0" smtClean="0">
                <a:latin typeface="+mn-lt"/>
              </a:rPr>
              <a:t>	</a:t>
            </a:r>
            <a:r>
              <a:rPr lang="zh-TW" altLang="en-US" dirty="0" smtClean="0">
                <a:latin typeface="+mn-lt"/>
              </a:rPr>
              <a:t>電郵地址：</a:t>
            </a:r>
            <a:r>
              <a:rPr lang="en-US" altLang="zh-TW" dirty="0" smtClean="0">
                <a:latin typeface="+mn-lt"/>
              </a:rPr>
              <a:t>xxx@xxx.xxx</a:t>
            </a:r>
            <a:endParaRPr lang="zh-TW" altLang="en-US" dirty="0">
              <a:latin typeface="+mn-lt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043608" y="2492896"/>
            <a:ext cx="7488832" cy="3744416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45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13. Accessibility Statement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40" y="2033442"/>
            <a:ext cx="2565792" cy="370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9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988840"/>
            <a:ext cx="2627731" cy="368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67544" y="1484784"/>
            <a:ext cx="799306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 Review</a:t>
            </a:r>
            <a:endParaRPr kumimoji="0" lang="en-US" sz="2400" dirty="0" smtClean="0"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93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916832"/>
            <a:ext cx="255246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611560" y="581713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IBM HK Connect  Mobile App</a:t>
            </a:r>
            <a:endParaRPr lang="en-GB" sz="1400" dirty="0">
              <a:latin typeface="+mj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491880" y="58052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 City AMIS Mobile App</a:t>
            </a:r>
            <a:endParaRPr lang="en-GB" sz="1400" dirty="0">
              <a:latin typeface="+mj-lt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35059" y="576963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Source </a:t>
            </a:r>
            <a:r>
              <a:rPr lang="en-GB" sz="1400" dirty="0" smtClean="0">
                <a:latin typeface="+mj-lt"/>
              </a:rPr>
              <a:t>:</a:t>
            </a:r>
            <a:r>
              <a:rPr lang="zh-TW" altLang="en-US" sz="1400" dirty="0" smtClean="0">
                <a:latin typeface="+mj-lt"/>
              </a:rPr>
              <a:t>中原</a:t>
            </a:r>
            <a:r>
              <a:rPr lang="zh-TW" altLang="en-US" sz="1400" dirty="0" smtClean="0">
                <a:latin typeface="+mj-lt"/>
              </a:rPr>
              <a:t>地產 </a:t>
            </a:r>
            <a:r>
              <a:rPr lang="en-US" altLang="zh-TW" sz="1400" dirty="0" smtClean="0">
                <a:latin typeface="+mj-lt"/>
              </a:rPr>
              <a:t>Mobile App</a:t>
            </a:r>
            <a:endParaRPr lang="en-GB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200" b="1" dirty="0" smtClean="0">
                <a:latin typeface="+mj-lt"/>
              </a:rPr>
              <a:t>Development Frameworks</a:t>
            </a:r>
            <a:endParaRPr lang="zh-TW" altLang="zh-TW" sz="3200" b="1" dirty="0" smtClean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46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755576" y="1402904"/>
            <a:ext cx="74888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TW" b="1" dirty="0" smtClean="0">
                <a:latin typeface="+mj-lt"/>
              </a:rPr>
              <a:t>1)  </a:t>
            </a:r>
            <a:r>
              <a:rPr lang="en-US" altLang="zh-TW" b="1" dirty="0" err="1" smtClean="0">
                <a:latin typeface="+mj-lt"/>
              </a:rPr>
              <a:t>iOS</a:t>
            </a:r>
            <a:r>
              <a:rPr lang="en-US" altLang="zh-TW" b="1" dirty="0" smtClean="0">
                <a:latin typeface="+mj-lt"/>
              </a:rPr>
              <a:t> (e.g. </a:t>
            </a:r>
            <a:r>
              <a:rPr lang="en-US" altLang="zh-TW" b="1" dirty="0" err="1" smtClean="0">
                <a:latin typeface="+mj-lt"/>
              </a:rPr>
              <a:t>VoiceOver</a:t>
            </a:r>
            <a:r>
              <a:rPr lang="en-US" altLang="zh-TW" b="1" dirty="0" smtClean="0">
                <a:latin typeface="+mj-lt"/>
              </a:rPr>
              <a:t> is proprietary and built-in)</a:t>
            </a:r>
            <a:endParaRPr lang="zh-TW" altLang="zh-TW" b="1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      </a:t>
            </a:r>
            <a:r>
              <a:rPr lang="en-US" altLang="zh-TW" sz="1600" dirty="0" smtClean="0">
                <a:latin typeface="+mj-lt"/>
              </a:rPr>
              <a:t>http://developer.apple.com/technologies/ios/accessibility.html</a:t>
            </a:r>
          </a:p>
          <a:p>
            <a:endParaRPr lang="zh-TW" altLang="zh-TW" dirty="0" smtClean="0">
              <a:latin typeface="+mj-lt"/>
            </a:endParaRPr>
          </a:p>
          <a:p>
            <a:pPr marL="342900" indent="-342900">
              <a:buAutoNum type="arabicParenR" startAt="2"/>
            </a:pPr>
            <a:r>
              <a:rPr lang="en-US" altLang="zh-TW" b="1" dirty="0" smtClean="0">
                <a:latin typeface="+mj-lt"/>
              </a:rPr>
              <a:t>Android (e.g. </a:t>
            </a:r>
            <a:r>
              <a:rPr lang="en-US" altLang="zh-TW" b="1" dirty="0" err="1" smtClean="0">
                <a:latin typeface="+mj-lt"/>
              </a:rPr>
              <a:t>TalkBack</a:t>
            </a:r>
            <a:r>
              <a:rPr lang="en-US" altLang="zh-TW" b="1" dirty="0" smtClean="0">
                <a:latin typeface="+mj-lt"/>
              </a:rPr>
              <a:t> or 3rd party solutions)</a:t>
            </a:r>
            <a:r>
              <a:rPr lang="en-US" altLang="zh-TW" dirty="0" smtClean="0">
                <a:latin typeface="+mj-lt"/>
              </a:rPr>
              <a:t>    	 </a:t>
            </a:r>
            <a:r>
              <a:rPr lang="en-US" altLang="zh-TW" sz="1600" dirty="0" smtClean="0">
                <a:latin typeface="+mj-lt"/>
              </a:rPr>
              <a:t>http://developer.android.com/guide/topics/ui/accessibility/index.html</a:t>
            </a:r>
            <a:endParaRPr lang="zh-TW" altLang="zh-TW" sz="1600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 </a:t>
            </a:r>
            <a:endParaRPr lang="zh-TW" altLang="zh-TW" dirty="0" smtClean="0">
              <a:latin typeface="+mj-lt"/>
            </a:endParaRPr>
          </a:p>
          <a:p>
            <a:r>
              <a:rPr lang="en-US" altLang="zh-TW" b="1" dirty="0" smtClean="0">
                <a:latin typeface="+mj-lt"/>
              </a:rPr>
              <a:t>3)   W3C Standards (mostly for browsers) WCAG 2.0</a:t>
            </a:r>
            <a:endParaRPr lang="zh-TW" altLang="zh-TW" b="1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       </a:t>
            </a:r>
            <a:r>
              <a:rPr lang="en-US" altLang="zh-TW" sz="1600" dirty="0" smtClean="0">
                <a:latin typeface="+mj-lt"/>
              </a:rPr>
              <a:t>http://www.w3.org/TR/WCAG/</a:t>
            </a:r>
          </a:p>
          <a:p>
            <a:endParaRPr lang="en-US" altLang="zh-TW" dirty="0" smtClean="0">
              <a:latin typeface="+mj-lt"/>
            </a:endParaRPr>
          </a:p>
          <a:p>
            <a:r>
              <a:rPr lang="en-US" altLang="zh-TW" b="1" dirty="0" smtClean="0">
                <a:latin typeface="+mj-lt"/>
              </a:rPr>
              <a:t>4)   Mobile Web Best Practices 1.0</a:t>
            </a:r>
            <a:endParaRPr lang="zh-TW" altLang="zh-TW" b="1" dirty="0" smtClean="0">
              <a:latin typeface="+mj-lt"/>
            </a:endParaRPr>
          </a:p>
          <a:p>
            <a:r>
              <a:rPr lang="en-US" altLang="zh-TW" dirty="0" smtClean="0">
                <a:latin typeface="+mj-lt"/>
              </a:rPr>
              <a:t>       </a:t>
            </a:r>
            <a:r>
              <a:rPr lang="en-US" altLang="zh-TW" sz="1600" dirty="0" smtClean="0">
                <a:latin typeface="+mj-lt"/>
              </a:rPr>
              <a:t>http://www.w3.org/TR/mobile-bp/</a:t>
            </a:r>
          </a:p>
          <a:p>
            <a:endParaRPr lang="zh-TW" altLang="zh-TW" dirty="0" smtClean="0">
              <a:latin typeface="+mj-lt"/>
            </a:endParaRPr>
          </a:p>
          <a:p>
            <a:r>
              <a:rPr lang="en-US" altLang="zh-TW" b="1" dirty="0" smtClean="0">
                <a:latin typeface="+mj-lt"/>
              </a:rPr>
              <a:t>5)   OGCIO Mobile Application Accessibility Handbook</a:t>
            </a:r>
            <a:r>
              <a:rPr lang="en-US" altLang="zh-TW" dirty="0" smtClean="0">
                <a:latin typeface="+mj-lt"/>
              </a:rPr>
              <a:t/>
            </a:r>
            <a:br>
              <a:rPr lang="en-US" altLang="zh-TW" dirty="0" smtClean="0">
                <a:latin typeface="+mj-lt"/>
              </a:rPr>
            </a:br>
            <a:r>
              <a:rPr lang="en-US" altLang="zh-TW" dirty="0" smtClean="0">
                <a:latin typeface="+mj-lt"/>
              </a:rPr>
              <a:t>       </a:t>
            </a:r>
            <a:r>
              <a:rPr lang="en-US" altLang="zh-TW" sz="1600" dirty="0" smtClean="0">
                <a:latin typeface="+mj-lt"/>
              </a:rPr>
              <a:t>http://www.ogcio.gov.hk/en/community/web_accessibility/maahandbook</a:t>
            </a:r>
            <a:r>
              <a:rPr lang="en-US" altLang="zh-TW" dirty="0" smtClean="0">
                <a:latin typeface="+mj-lt"/>
              </a:rPr>
              <a:t>/</a:t>
            </a:r>
          </a:p>
          <a:p>
            <a:pPr>
              <a:buFont typeface="Arial" pitchFamily="34" charset="0"/>
              <a:buChar char="•"/>
            </a:pPr>
            <a:endParaRPr lang="en-US" altLang="zh-TW" dirty="0" smtClean="0">
              <a:latin typeface="+mj-lt"/>
            </a:endParaRPr>
          </a:p>
          <a:p>
            <a:r>
              <a:rPr lang="en-US" altLang="zh-TW" sz="2300" dirty="0" smtClean="0">
                <a:latin typeface="+mj-lt"/>
              </a:rPr>
              <a:t></a:t>
            </a:r>
            <a:r>
              <a:rPr lang="en-US" altLang="zh-TW" sz="2300" b="1" dirty="0" smtClean="0">
                <a:latin typeface="+mj-lt"/>
              </a:rPr>
              <a:t>No industry standards for native apps (yet)</a:t>
            </a:r>
          </a:p>
          <a:p>
            <a:pPr>
              <a:buFont typeface="Arial" pitchFamily="34" charset="0"/>
              <a:buChar char="•"/>
            </a:pPr>
            <a:endParaRPr lang="zh-TW" altLang="zh-TW" dirty="0">
              <a:latin typeface="+mj-lt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971600" y="5409599"/>
            <a:ext cx="5544616" cy="648072"/>
          </a:xfrm>
          <a:prstGeom prst="round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47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0" y="270892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4500" b="1" dirty="0" smtClean="0">
                <a:latin typeface="+mj-lt"/>
                <a:ea typeface="+mn-ea"/>
              </a:rPr>
              <a:t>Introduction to WAI-ARIA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48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3000" b="1" dirty="0" smtClean="0">
                <a:latin typeface="+mj-lt"/>
                <a:ea typeface="+mj-ea"/>
                <a:cs typeface="Times New Roman" pitchFamily="18" charset="0"/>
              </a:rPr>
              <a:t>Introduction to WAI-ARIA 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99592" y="1340768"/>
            <a:ext cx="7993062" cy="431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600" b="1" dirty="0" smtClean="0">
                <a:latin typeface="+mn-lt"/>
                <a:ea typeface="+mn-ea"/>
              </a:rPr>
              <a:t>WAI-ARIA</a:t>
            </a:r>
            <a:r>
              <a:rPr kumimoji="0" lang="en-US" sz="2400" b="1" dirty="0" smtClean="0">
                <a:latin typeface="+mn-lt"/>
                <a:ea typeface="+mn-ea"/>
              </a:rPr>
              <a:t> 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300" dirty="0" smtClean="0">
                <a:latin typeface="+mn-lt"/>
                <a:ea typeface="+mn-ea"/>
              </a:rPr>
              <a:t>Stand for “</a:t>
            </a:r>
            <a:r>
              <a:rPr kumimoji="0" lang="en-US" sz="2300" b="1" i="1" dirty="0" smtClean="0">
                <a:latin typeface="+mn-lt"/>
                <a:ea typeface="+mn-ea"/>
              </a:rPr>
              <a:t>Web Accessibility Initiative – Accessible Rich Internet Applications</a:t>
            </a:r>
            <a:r>
              <a:rPr kumimoji="0" lang="en-US" sz="2300" dirty="0" smtClean="0">
                <a:latin typeface="+mn-lt"/>
                <a:ea typeface="+mn-ea"/>
              </a:rPr>
              <a:t>” 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300" dirty="0" smtClean="0">
                <a:latin typeface="+mn-lt"/>
                <a:ea typeface="+mn-ea"/>
              </a:rPr>
              <a:t>W3C announced version 1.0 on </a:t>
            </a:r>
            <a:r>
              <a:rPr kumimoji="0" lang="en-US" sz="2300" u="sng" dirty="0" smtClean="0">
                <a:latin typeface="+mn-lt"/>
                <a:ea typeface="+mn-ea"/>
              </a:rPr>
              <a:t>20 March 2014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300" dirty="0" smtClean="0">
                <a:latin typeface="+mn-lt"/>
                <a:ea typeface="+mn-ea"/>
              </a:rPr>
              <a:t>Set of attributes to help enhance the semantics of a web site or web application to help assistive technologies, such as screen readers for the blind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300" dirty="0" smtClean="0">
                <a:latin typeface="+mn-lt"/>
                <a:ea typeface="+mn-ea"/>
              </a:rPr>
              <a:t>Part of HTML5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3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Affect</a:t>
            </a:r>
            <a:r>
              <a:rPr kumimoji="0" lang="en-US" sz="23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App</a:t>
            </a:r>
            <a:r>
              <a:rPr kumimoji="0" lang="en-US" sz="2300" b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300" u="sng" noProof="0" dirty="0" smtClean="0">
                <a:latin typeface="+mn-lt"/>
                <a:ea typeface="+mn-ea"/>
              </a:rPr>
              <a:t>Hybrid App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kumimoji="0" lang="en-US" sz="2300" dirty="0" smtClean="0">
                <a:latin typeface="+mn-lt"/>
                <a:ea typeface="+mn-ea"/>
              </a:rPr>
              <a:t>WAI-ARIA contains Roles, States and Properties</a:t>
            </a:r>
            <a:endParaRPr kumimoji="0" lang="en-US" sz="2300" noProof="0" dirty="0" smtClean="0">
              <a:latin typeface="+mn-lt"/>
              <a:ea typeface="+mn-ea"/>
            </a:endParaRPr>
          </a:p>
          <a:p>
            <a:pPr marL="1076325" indent="-1076325" algn="just" eaLnBrk="0" hangingPunct="0">
              <a:spcBef>
                <a:spcPct val="30000"/>
              </a:spcBef>
              <a:defRPr/>
            </a:pPr>
            <a:r>
              <a:rPr kumimoji="0" lang="en-US" sz="2400" b="1" dirty="0" smtClean="0">
                <a:latin typeface="+mn-lt"/>
                <a:ea typeface="+mn-ea"/>
              </a:rPr>
              <a:t> Source : www.w3.org/TR/wai-aria</a:t>
            </a:r>
            <a:endParaRPr kumimoji="0" lang="en-US" sz="20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49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3000" b="1" dirty="0" smtClean="0">
                <a:latin typeface="+mj-lt"/>
                <a:ea typeface="+mj-ea"/>
                <a:cs typeface="Times New Roman" pitchFamily="18" charset="0"/>
              </a:rPr>
              <a:t>Introduction to WAI-ARIA (</a:t>
            </a:r>
            <a:r>
              <a:rPr kumimoji="0" lang="en-US" altLang="zh-TW" sz="3000" b="1" dirty="0" err="1" smtClean="0">
                <a:latin typeface="+mj-lt"/>
                <a:ea typeface="+mj-ea"/>
                <a:cs typeface="Times New Roman" pitchFamily="18" charset="0"/>
              </a:rPr>
              <a:t>Con’t</a:t>
            </a:r>
            <a:r>
              <a:rPr kumimoji="0" lang="en-US" altLang="zh-TW" sz="3000" b="1" dirty="0" smtClean="0">
                <a:latin typeface="+mj-lt"/>
                <a:ea typeface="+mj-ea"/>
                <a:cs typeface="Times New Roman" pitchFamily="18" charset="0"/>
              </a:rPr>
              <a:t>)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0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3" cstate="print"/>
          <a:srcRect l="11513" t="28512" r="13479" b="33098"/>
          <a:stretch>
            <a:fillRect/>
          </a:stretch>
        </p:blipFill>
        <p:spPr bwMode="auto">
          <a:xfrm>
            <a:off x="251520" y="1988840"/>
            <a:ext cx="84415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66034" y="1326254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3000" b="1" noProof="0" dirty="0" smtClean="0">
                <a:latin typeface="+mj-lt"/>
                <a:ea typeface="+mj-ea"/>
                <a:cs typeface="Times New Roman" pitchFamily="18" charset="0"/>
              </a:rPr>
              <a:t>Browsers support WAI-ARIA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5604316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1600" dirty="0" smtClean="0">
                <a:latin typeface="+mj-lt"/>
                <a:ea typeface="+mj-ea"/>
                <a:cs typeface="Times New Roman" pitchFamily="18" charset="0"/>
              </a:rPr>
              <a:t>Source: caniuse.com</a:t>
            </a:r>
            <a:endParaRPr kumimoji="0" lang="en-US" altLang="zh-TW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/>
              <a:t>How </a:t>
            </a:r>
            <a:r>
              <a:rPr lang="en-US" altLang="zh-TW" sz="2800" b="1" dirty="0" smtClean="0"/>
              <a:t>Mobile Platform Support </a:t>
            </a:r>
            <a:r>
              <a:rPr lang="en-US" altLang="zh-TW" sz="2800" b="1" dirty="0" smtClean="0"/>
              <a:t>Accessibility</a:t>
            </a:r>
            <a:endParaRPr lang="en-AU" altLang="zh-TW" sz="28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5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1988840"/>
            <a:ext cx="8388424" cy="29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buAutoNum type="arabicPeriod"/>
              <a:defRPr/>
            </a:pPr>
            <a:endParaRPr lang="en-US" altLang="zh-TW" sz="1600" dirty="0" smtClean="0">
              <a:latin typeface="+mj-lt"/>
            </a:endParaRPr>
          </a:p>
          <a:p>
            <a:pPr marL="342900" indent="-342900" eaLnBrk="0" hangingPunct="0">
              <a:buAutoNum type="arabicPeriod"/>
              <a:defRPr/>
            </a:pPr>
            <a:endParaRPr lang="en-US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500" b="1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500" b="1" dirty="0">
              <a:latin typeface="+mj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27584" y="1412776"/>
          <a:ext cx="7560840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51414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dirty="0" err="1" smtClean="0"/>
                        <a:t>iOS</a:t>
                      </a:r>
                      <a:r>
                        <a:rPr lang="en-US" altLang="zh-TW" sz="2500" dirty="0" smtClean="0"/>
                        <a:t> 7</a:t>
                      </a:r>
                      <a:endParaRPr lang="zh-TW" alt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500" dirty="0" smtClean="0"/>
                        <a:t>Android 4.1</a:t>
                      </a:r>
                      <a:endParaRPr lang="zh-TW" altLang="en-US" sz="2500" dirty="0"/>
                    </a:p>
                  </a:txBody>
                  <a:tcPr/>
                </a:tc>
              </a:tr>
              <a:tr h="4310388">
                <a:tc>
                  <a:txBody>
                    <a:bodyPr/>
                    <a:lstStyle/>
                    <a:p>
                      <a:pPr marL="342900" indent="-342900" eaLnBrk="0" hangingPunct="0">
                        <a:buAutoNum type="arabicPeriod"/>
                        <a:defRPr/>
                      </a:pPr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VoiceOver</a:t>
                      </a:r>
                      <a:endParaRPr lang="en-US" altLang="zh-TW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eaLnBrk="0" hangingPunct="0"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altLang="zh-TW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Siri</a:t>
                      </a:r>
                      <a:endParaRPr lang="en-AU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Speak Selection</a:t>
                      </a: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Dictation</a:t>
                      </a: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Zoom</a:t>
                      </a: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Font Adjustments</a:t>
                      </a: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Invert </a:t>
                      </a:r>
                      <a:r>
                        <a:rPr lang="en-AU" altLang="zh-TW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Colors</a:t>
                      </a:r>
                      <a:endParaRPr lang="en-AU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AU" altLang="zh-TW" sz="2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AssistiveTouch</a:t>
                      </a:r>
                      <a:endParaRPr lang="en-AU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eaLnBrk="0" hangingPunct="0">
                        <a:buFontTx/>
                        <a:buAutoNum type="arabicPeriod"/>
                        <a:defRPr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Close Caption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en-US" altLang="zh-TW" sz="2800" b="1" dirty="0" err="1" smtClean="0"/>
                        <a:t>TalkBack</a:t>
                      </a:r>
                      <a:r>
                        <a:rPr lang="en-US" altLang="zh-TW" sz="2800" b="1" dirty="0" smtClean="0"/>
                        <a:t>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altLang="zh-TW" sz="2800" dirty="0" smtClean="0"/>
                        <a:t>Speak passwords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altLang="zh-TW" sz="2800" dirty="0" smtClean="0"/>
                        <a:t>Screen timeout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altLang="zh-TW" sz="2800" dirty="0" smtClean="0"/>
                        <a:t>Explore by touch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AU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Invert C</a:t>
                      </a:r>
                      <a:r>
                        <a:rPr lang="en-US" altLang="zh-TW" sz="2800" dirty="0" err="1" smtClean="0"/>
                        <a:t>olors</a:t>
                      </a:r>
                      <a:endParaRPr lang="en-US" altLang="zh-TW" sz="2800" dirty="0" smtClean="0"/>
                    </a:p>
                    <a:p>
                      <a:pPr marL="514350" indent="-514350">
                        <a:buAutoNum type="arabicPeriod"/>
                      </a:pPr>
                      <a:r>
                        <a:rPr lang="en-US" altLang="zh-TW" sz="2800" dirty="0" smtClean="0"/>
                        <a:t>Change font size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altLang="zh-TW" sz="2800" dirty="0" smtClean="0"/>
                        <a:t>Mono audio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en-US" altLang="zh-TW" sz="2800" dirty="0" smtClean="0"/>
                        <a:t>Tap and hold delay</a:t>
                      </a:r>
                    </a:p>
                    <a:p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50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04813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kumimoji="0" lang="en-US" altLang="zh-TW" sz="3000" b="1" dirty="0" smtClean="0">
                <a:latin typeface="+mj-lt"/>
                <a:ea typeface="+mj-ea"/>
                <a:cs typeface="Times New Roman" pitchFamily="18" charset="0"/>
              </a:rPr>
              <a:t>Introduction to WAI-ARIA </a:t>
            </a:r>
            <a:r>
              <a:rPr kumimoji="0" lang="en-US" altLang="zh-TW" sz="3000" b="1" dirty="0" smtClean="0">
                <a:cs typeface="Times New Roman" pitchFamily="18" charset="0"/>
              </a:rPr>
              <a:t>(</a:t>
            </a:r>
            <a:r>
              <a:rPr kumimoji="0" lang="en-US" altLang="zh-TW" sz="3000" b="1" dirty="0" err="1" smtClean="0">
                <a:cs typeface="Times New Roman" pitchFamily="18" charset="0"/>
              </a:rPr>
              <a:t>Con’t</a:t>
            </a:r>
            <a:r>
              <a:rPr kumimoji="0" lang="en-US" altLang="zh-TW" sz="3000" b="1" dirty="0" smtClean="0">
                <a:cs typeface="Times New Roman" pitchFamily="18" charset="0"/>
              </a:rPr>
              <a:t>)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11560" y="1341264"/>
            <a:ext cx="7993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000" b="1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3568" y="1340768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altLang="zh-TW" sz="3000" b="1" dirty="0" smtClean="0">
                <a:latin typeface="+mj-lt"/>
                <a:ea typeface="+mj-ea"/>
                <a:cs typeface="Times New Roman" pitchFamily="18" charset="0"/>
              </a:rPr>
              <a:t>Resource and examples 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55576" y="2204864"/>
            <a:ext cx="79930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1" dirty="0" smtClean="0">
                <a:latin typeface="+mj-lt"/>
                <a:ea typeface="+mn-ea"/>
              </a:rPr>
              <a:t>W3C WAI-ARIA</a:t>
            </a:r>
            <a:endParaRPr kumimoji="0" lang="en-US" sz="2400" b="1" dirty="0" smtClean="0">
              <a:latin typeface="+mj-lt"/>
              <a:ea typeface="+mn-ea"/>
              <a:hlinkClick r:id="rId3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dirty="0" smtClean="0">
                <a:latin typeface="+mj-lt"/>
                <a:ea typeface="+mn-ea"/>
                <a:hlinkClick r:id="rId3"/>
              </a:rPr>
              <a:t>http://www.w3.org/TR/wai-aria/</a:t>
            </a:r>
            <a:endParaRPr kumimoji="0" lang="en-US" sz="2400" dirty="0" smtClean="0">
              <a:latin typeface="+mj-lt"/>
              <a:ea typeface="+mn-ea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j-lt"/>
              <a:ea typeface="+mn-ea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b="1" dirty="0" smtClean="0">
                <a:latin typeface="+mj-lt"/>
                <a:ea typeface="+mn-ea"/>
              </a:rPr>
              <a:t>Accessible </a:t>
            </a:r>
            <a:r>
              <a:rPr kumimoji="0" lang="en-US" sz="2400" b="1" dirty="0" err="1" smtClean="0">
                <a:latin typeface="+mj-lt"/>
                <a:ea typeface="+mn-ea"/>
              </a:rPr>
              <a:t>jQuery-ui</a:t>
            </a:r>
            <a:r>
              <a:rPr kumimoji="0" lang="en-US" sz="2400" b="1" dirty="0" smtClean="0">
                <a:latin typeface="+mj-lt"/>
                <a:ea typeface="+mn-ea"/>
              </a:rPr>
              <a:t> Components Demonstration</a:t>
            </a: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r>
              <a:rPr kumimoji="0" lang="en-US" sz="2400" dirty="0" smtClean="0">
                <a:latin typeface="+mj-lt"/>
                <a:ea typeface="+mn-ea"/>
                <a:hlinkClick r:id="rId4"/>
              </a:rPr>
              <a:t>http://hanshillen.github.io/jqtest/#goto_slider</a:t>
            </a:r>
            <a:endParaRPr kumimoji="0" lang="en-US" sz="2400" dirty="0" smtClean="0">
              <a:latin typeface="+mj-lt"/>
              <a:ea typeface="+mn-ea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400" dirty="0" smtClean="0">
              <a:latin typeface="+mj-lt"/>
              <a:ea typeface="+mn-ea"/>
            </a:endParaRPr>
          </a:p>
          <a:p>
            <a:pPr marL="1076325" indent="-1076325" algn="just" eaLnBrk="0" hangingPunct="0">
              <a:spcBef>
                <a:spcPct val="30000"/>
              </a:spcBef>
              <a:defRPr/>
            </a:pPr>
            <a:r>
              <a:rPr lang="en-US" altLang="zh-TW" sz="2400" b="1" dirty="0" smtClean="0">
                <a:latin typeface="+mj-lt"/>
              </a:rPr>
              <a:t>ARIA Examples</a:t>
            </a:r>
          </a:p>
          <a:p>
            <a:pPr marL="1076325" indent="-1076325" algn="just" eaLnBrk="0" hangingPunct="0">
              <a:spcBef>
                <a:spcPct val="30000"/>
              </a:spcBef>
              <a:defRPr/>
            </a:pPr>
            <a:r>
              <a:rPr lang="en-US" altLang="zh-TW" sz="2400" dirty="0" smtClean="0">
                <a:latin typeface="+mj-lt"/>
                <a:hlinkClick r:id="rId5"/>
              </a:rPr>
              <a:t>http://test.cita.illinois.edu/aria/index.php</a:t>
            </a:r>
            <a:endParaRPr lang="en-US" altLang="zh-TW" sz="2400" dirty="0" smtClean="0">
              <a:latin typeface="+mj-lt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600" b="1" dirty="0" smtClean="0">
              <a:latin typeface="+mn-lt"/>
              <a:ea typeface="+mn-ea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600" b="1" dirty="0" smtClean="0">
              <a:latin typeface="+mn-lt"/>
              <a:ea typeface="+mn-ea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600" b="1" dirty="0" smtClean="0">
              <a:latin typeface="+mn-lt"/>
              <a:ea typeface="+mn-ea"/>
            </a:endParaRPr>
          </a:p>
          <a:p>
            <a:pPr marL="1076325" lvl="0" indent="-1076325" algn="just" eaLnBrk="0" hangingPunct="0">
              <a:spcBef>
                <a:spcPct val="30000"/>
              </a:spcBef>
              <a:defRPr/>
            </a:pPr>
            <a:endParaRPr kumimoji="0" lang="en-US" sz="2400" b="1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en-AU" altLang="zh-TW" sz="32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51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71600" y="1916832"/>
            <a:ext cx="727280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kumimoji="0"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you!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lang="en-GB" altLang="zh-TW" sz="1600" dirty="0" smtClean="0">
              <a:latin typeface="Calibri" pitchFamily="34" charset="0"/>
              <a:cs typeface="Calibri" pitchFamily="34" charset="0"/>
            </a:endParaRP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lang="en-GB" altLang="zh-TW" sz="1600" dirty="0" smtClean="0">
              <a:latin typeface="Calibri" pitchFamily="34" charset="0"/>
              <a:cs typeface="Calibri" pitchFamily="34" charset="0"/>
            </a:endParaRP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lang="en-GB" altLang="zh-TW" sz="2800" dirty="0" smtClean="0">
                <a:latin typeface="Calibri" pitchFamily="34" charset="0"/>
                <a:cs typeface="Calibri" pitchFamily="34" charset="0"/>
              </a:rPr>
              <a:t>Web Accessibility Campaign Programme Office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Email : </a:t>
            </a:r>
            <a:r>
              <a:rPr lang="en-GB" altLang="zh-TW" sz="2800" dirty="0" smtClean="0">
                <a:latin typeface="Calibri" pitchFamily="34" charset="0"/>
                <a:cs typeface="Calibri" pitchFamily="34" charset="0"/>
                <a:hlinkClick r:id="rId3"/>
              </a:rPr>
              <a:t>wac@ogcio.gov.hk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                         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Tel. no. : 2582 4606</a:t>
            </a: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lang="en-US" altLang="zh-TW" sz="1600" dirty="0" smtClean="0">
              <a:latin typeface="Calibri" pitchFamily="34" charset="0"/>
              <a:cs typeface="Calibri" pitchFamily="34" charset="0"/>
            </a:endParaRPr>
          </a:p>
          <a:p>
            <a:pPr marL="176213" indent="-176213" algn="ctr" eaLnBrk="0" hangingPunct="0">
              <a:spcBef>
                <a:spcPct val="20000"/>
              </a:spcBef>
              <a:buClr>
                <a:srgbClr val="386A42"/>
              </a:buClr>
              <a:defRPr/>
            </a:pPr>
            <a:endParaRPr lang="en-GB" altLang="zh-TW" sz="16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83568" y="274638"/>
            <a:ext cx="7920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TW" sz="2800" b="1" dirty="0" smtClean="0"/>
              <a:t>How </a:t>
            </a:r>
            <a:r>
              <a:rPr lang="en-US" altLang="zh-TW" sz="2800" b="1" dirty="0" smtClean="0"/>
              <a:t>Mobile Platform Support </a:t>
            </a:r>
            <a:r>
              <a:rPr lang="en-US" altLang="zh-TW" sz="2800" b="1" dirty="0" smtClean="0"/>
              <a:t>Accessibility</a:t>
            </a:r>
            <a:endParaRPr lang="en-AU" altLang="zh-TW" sz="2800" b="1" dirty="0">
              <a:latin typeface="+mj-lt"/>
            </a:endParaRP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6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1560" y="1988840"/>
            <a:ext cx="8388424" cy="294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buAutoNum type="arabicPeriod"/>
              <a:defRPr/>
            </a:pPr>
            <a:endParaRPr lang="en-US" altLang="zh-TW" sz="1600" dirty="0" smtClean="0">
              <a:latin typeface="+mj-lt"/>
            </a:endParaRPr>
          </a:p>
          <a:p>
            <a:pPr marL="342900" indent="-342900" eaLnBrk="0" hangingPunct="0">
              <a:buAutoNum type="arabicPeriod"/>
              <a:defRPr/>
            </a:pPr>
            <a:endParaRPr lang="en-US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600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500" b="1" dirty="0" smtClean="0">
              <a:latin typeface="+mj-lt"/>
            </a:endParaRPr>
          </a:p>
          <a:p>
            <a:pPr marL="342900" indent="-342900" eaLnBrk="0" hangingPunct="0">
              <a:buFontTx/>
              <a:buAutoNum type="arabicPeriod"/>
              <a:defRPr/>
            </a:pPr>
            <a:endParaRPr lang="en-AU" altLang="zh-TW" sz="1500" b="1" dirty="0">
              <a:latin typeface="+mj-lt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827584" y="1772816"/>
          <a:ext cx="72008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475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iOS</a:t>
                      </a:r>
                      <a:r>
                        <a:rPr lang="en-US" altLang="zh-TW" dirty="0" smtClean="0"/>
                        <a:t> 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Android 4.1</a:t>
                      </a:r>
                      <a:endParaRPr lang="zh-TW" altLang="en-US" dirty="0"/>
                    </a:p>
                  </a:txBody>
                  <a:tcPr/>
                </a:tc>
              </a:tr>
              <a:tr h="3988718">
                <a:tc>
                  <a:txBody>
                    <a:bodyPr/>
                    <a:lstStyle/>
                    <a:p>
                      <a:pPr marL="342900" indent="-342900" eaLnBrk="0" hangingPunct="0">
                        <a:buAutoNum type="arabicPeriod"/>
                        <a:defRPr/>
                      </a:pPr>
                      <a:endParaRPr lang="en-AU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3" cstate="print"/>
          <a:srcRect l="1772" t="28512" r="67516" b="6801"/>
          <a:stretch>
            <a:fillRect/>
          </a:stretch>
        </p:blipFill>
        <p:spPr bwMode="auto">
          <a:xfrm>
            <a:off x="5292080" y="2636912"/>
            <a:ext cx="200853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39" name="Picture 3"/>
          <p:cNvPicPr>
            <a:picLocks noChangeAspect="1" noChangeArrowheads="1"/>
          </p:cNvPicPr>
          <p:nvPr/>
        </p:nvPicPr>
        <p:blipFill>
          <a:blip r:embed="rId4" cstate="print"/>
          <a:srcRect l="12694" t="48726" r="71438" b="19257"/>
          <a:stretch>
            <a:fillRect/>
          </a:stretch>
        </p:blipFill>
        <p:spPr bwMode="auto">
          <a:xfrm>
            <a:off x="1562178" y="2607885"/>
            <a:ext cx="1944216" cy="34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10918" y="1243626"/>
            <a:ext cx="1398296" cy="5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AU" altLang="zh-TW" sz="2500" b="1" dirty="0" smtClean="0">
                <a:latin typeface="+mj-lt"/>
              </a:rPr>
              <a:t>Setting</a:t>
            </a:r>
            <a:endParaRPr lang="en-AU" altLang="zh-TW" sz="25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48464" y="6448251"/>
            <a:ext cx="5143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7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1720" y="1916832"/>
            <a:ext cx="61926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defRPr/>
            </a:pPr>
            <a:r>
              <a:rPr lang="en-US" altLang="zh-TW" sz="2200" dirty="0" smtClean="0">
                <a:latin typeface="+mn-lt"/>
                <a:ea typeface="+mn-ea"/>
              </a:rPr>
              <a:t> 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b="1" dirty="0" err="1" smtClean="0">
                <a:latin typeface="+mn-lt"/>
                <a:ea typeface="+mn-ea"/>
              </a:rPr>
              <a:t>iOS</a:t>
            </a:r>
            <a:r>
              <a:rPr lang="en-US" altLang="zh-TW" sz="2400" b="1" dirty="0" smtClean="0">
                <a:latin typeface="+mn-lt"/>
                <a:ea typeface="+mn-ea"/>
              </a:rPr>
              <a:t>: </a:t>
            </a:r>
            <a:r>
              <a:rPr lang="en-US" altLang="zh-TW" sz="2400" b="1" dirty="0" err="1" smtClean="0">
                <a:latin typeface="+mn-lt"/>
                <a:ea typeface="+mn-ea"/>
              </a:rPr>
              <a:t>VoiceOver</a:t>
            </a:r>
            <a:endParaRPr lang="en-US" altLang="zh-TW" sz="2400" b="1" dirty="0" smtClean="0">
              <a:latin typeface="+mn-lt"/>
              <a:ea typeface="+mn-ea"/>
            </a:endParaRPr>
          </a:p>
          <a:p>
            <a:pPr marL="819150" lvl="1" indent="-36195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Proprietary by Apple</a:t>
            </a:r>
          </a:p>
          <a:p>
            <a:pPr marL="819150" lvl="1" indent="-361950" algn="just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Support multiple languages without need to install Text-to-Speech Engine </a:t>
            </a: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endParaRPr lang="en-US" altLang="zh-TW" sz="2400" b="1" dirty="0" smtClean="0">
              <a:latin typeface="+mn-lt"/>
              <a:ea typeface="+mn-ea"/>
            </a:endParaRPr>
          </a:p>
          <a:p>
            <a:pPr marL="361950" indent="-361950" algn="just" eaLnBrk="0" hangingPunct="0">
              <a:spcBef>
                <a:spcPct val="30000"/>
              </a:spcBef>
              <a:buFont typeface="Wingdings" pitchFamily="2" charset="2"/>
              <a:buChar char="ü"/>
              <a:defRPr/>
            </a:pPr>
            <a:r>
              <a:rPr lang="en-US" altLang="zh-TW" sz="2400" b="1" dirty="0" smtClean="0">
                <a:latin typeface="+mn-lt"/>
                <a:ea typeface="+mn-ea"/>
              </a:rPr>
              <a:t>Android: </a:t>
            </a:r>
            <a:r>
              <a:rPr lang="en-US" altLang="zh-TW" sz="2400" b="1" dirty="0" err="1" smtClean="0">
                <a:latin typeface="+mn-lt"/>
                <a:ea typeface="+mn-ea"/>
              </a:rPr>
              <a:t>TalkBack</a:t>
            </a:r>
            <a:r>
              <a:rPr lang="en-US" altLang="zh-TW" sz="2400" b="1" dirty="0" smtClean="0">
                <a:latin typeface="+mn-lt"/>
                <a:ea typeface="+mn-ea"/>
              </a:rPr>
              <a:t> </a:t>
            </a:r>
          </a:p>
          <a:p>
            <a:pPr marL="723900" lvl="1" indent="-266700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Open source</a:t>
            </a:r>
          </a:p>
          <a:p>
            <a:pPr marL="723900" lvl="1" indent="-266700" eaLnBrk="0" hangingPunct="0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Require to install custom Text-to-Speech Engine</a:t>
            </a:r>
          </a:p>
          <a:p>
            <a:pPr marL="723900" lvl="1" indent="-266700" eaLnBrk="0" hangingPunct="0">
              <a:spcBef>
                <a:spcPct val="30000"/>
              </a:spcBef>
              <a:defRPr/>
            </a:pPr>
            <a:r>
              <a:rPr lang="en-US" altLang="zh-TW" sz="2000" dirty="0" smtClean="0">
                <a:latin typeface="+mn-lt"/>
                <a:ea typeface="+mn-ea"/>
              </a:rPr>
              <a:t>     </a:t>
            </a:r>
            <a:r>
              <a:rPr lang="en-US" altLang="zh-TW" sz="1600" dirty="0" smtClean="0">
                <a:latin typeface="+mn-lt"/>
                <a:ea typeface="+mn-ea"/>
              </a:rPr>
              <a:t>(e.g. </a:t>
            </a:r>
            <a:r>
              <a:rPr lang="en-US" altLang="zh-TW" sz="1600" dirty="0" err="1" smtClean="0">
                <a:latin typeface="+mn-lt"/>
                <a:ea typeface="+mn-ea"/>
              </a:rPr>
              <a:t>eSpeak</a:t>
            </a:r>
            <a:r>
              <a:rPr lang="en-US" altLang="zh-TW" sz="1600" dirty="0" smtClean="0">
                <a:latin typeface="+mn-lt"/>
                <a:ea typeface="+mn-ea"/>
              </a:rPr>
              <a:t> Text-to-Speech engine  for Cantonese) </a:t>
            </a:r>
          </a:p>
          <a:p>
            <a:pPr marL="361950" indent="-361950" algn="just" eaLnBrk="0" hangingPunct="0">
              <a:spcBef>
                <a:spcPct val="30000"/>
              </a:spcBef>
              <a:defRPr/>
            </a:pPr>
            <a:endParaRPr lang="en-US" altLang="zh-TW" sz="2000" dirty="0" smtClean="0">
              <a:latin typeface="+mn-lt"/>
              <a:ea typeface="+mn-e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611560" y="476672"/>
            <a:ext cx="7777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Screen</a:t>
            </a:r>
            <a:r>
              <a:rPr kumimoji="0" lang="en-US" altLang="zh-TW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Readers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C156B7-C383-40EB-BE80-51D6033370F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1560" y="1196752"/>
            <a:ext cx="8388424" cy="7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61950" indent="-361950" algn="just" eaLnBrk="0" hangingPunct="0">
              <a:spcBef>
                <a:spcPct val="30000"/>
              </a:spcBef>
              <a:buFont typeface="Arial" charset="0"/>
              <a:buChar char="•"/>
              <a:defRPr/>
            </a:pPr>
            <a:r>
              <a:rPr lang="en-US" altLang="zh-TW" sz="2400" dirty="0" smtClean="0">
                <a:latin typeface="+mn-lt"/>
                <a:ea typeface="+mn-ea"/>
              </a:rPr>
              <a:t>To identify and interpret what is being displayed on the screen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201" y="4221088"/>
            <a:ext cx="1002573" cy="96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068" y="2204864"/>
            <a:ext cx="947979" cy="9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647700" y="198438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AU" altLang="zh-TW" sz="3200" b="1" dirty="0">
                <a:latin typeface="Calibri" pitchFamily="34" charset="0"/>
              </a:rPr>
              <a:t>Common </a:t>
            </a:r>
            <a:r>
              <a:rPr kumimoji="0" lang="en-AU" altLang="zh-TW" sz="3200" b="1" dirty="0" smtClean="0">
                <a:latin typeface="Calibri" pitchFamily="34" charset="0"/>
              </a:rPr>
              <a:t>Accessibility Pitfalls</a:t>
            </a:r>
            <a:endParaRPr kumimoji="0" lang="en-AU" altLang="zh-TW" sz="3200" b="1" dirty="0">
              <a:latin typeface="Calibri" pitchFamily="34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755650" y="1268413"/>
            <a:ext cx="792003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98727" y="2505724"/>
            <a:ext cx="7931150" cy="374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defRPr/>
            </a:pPr>
            <a:r>
              <a:rPr kumimoji="0" lang="en-AU" altLang="zh-TW" sz="2800" b="1" u="sng" dirty="0">
                <a:solidFill>
                  <a:srgbClr val="6600CC"/>
                </a:solidFill>
                <a:latin typeface="+mj-lt"/>
                <a:ea typeface="+mn-ea"/>
              </a:rPr>
              <a:t>Silver </a:t>
            </a:r>
            <a:r>
              <a:rPr kumimoji="0" lang="en-AU" altLang="zh-TW" sz="2800" b="1" u="sng" dirty="0" smtClean="0">
                <a:solidFill>
                  <a:srgbClr val="6600CC"/>
                </a:solidFill>
                <a:latin typeface="+mj-lt"/>
                <a:ea typeface="+mn-ea"/>
              </a:rPr>
              <a:t>Award ( Total 10 Judging criteria)</a:t>
            </a:r>
            <a:endParaRPr kumimoji="0" lang="en-AU" altLang="zh-TW" sz="2800" b="1" u="sng" dirty="0">
              <a:solidFill>
                <a:srgbClr val="6600CC"/>
              </a:solidFill>
              <a:latin typeface="+mj-lt"/>
              <a:ea typeface="+mn-ea"/>
            </a:endParaRP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r>
              <a:rPr kumimoji="0" lang="en-AU" altLang="zh-TW" sz="2600" b="1" dirty="0">
                <a:latin typeface="+mj-lt"/>
                <a:ea typeface="+mn-ea"/>
              </a:rPr>
              <a:t>No text </a:t>
            </a:r>
            <a:r>
              <a:rPr kumimoji="0" lang="en-AU" altLang="zh-TW" sz="2600" b="1" dirty="0" smtClean="0">
                <a:latin typeface="+mj-lt"/>
                <a:ea typeface="+mn-ea"/>
              </a:rPr>
              <a:t>alternatives (100</a:t>
            </a:r>
            <a:r>
              <a:rPr kumimoji="0" lang="en-AU" altLang="zh-TW" sz="2600" b="1" dirty="0">
                <a:latin typeface="+mj-lt"/>
                <a:ea typeface="+mn-ea"/>
              </a:rPr>
              <a:t>% </a:t>
            </a:r>
            <a:r>
              <a:rPr kumimoji="0" lang="en-AU" altLang="zh-TW" sz="2600" b="1" dirty="0" smtClean="0">
                <a:latin typeface="+mj-lt"/>
                <a:ea typeface="+mn-ea"/>
              </a:rPr>
              <a:t>Fail) </a:t>
            </a:r>
            <a:endParaRPr kumimoji="0" lang="en-AU" altLang="zh-TW" sz="2600" b="1" dirty="0">
              <a:latin typeface="+mj-lt"/>
              <a:ea typeface="+mn-ea"/>
            </a:endParaRP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r>
              <a:rPr lang="en-AU" altLang="zh-TW" sz="2600" b="1" dirty="0" smtClean="0">
                <a:latin typeface="+mj-lt"/>
              </a:rPr>
              <a:t>Not meaningful sequence (42% Fail)</a:t>
            </a: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r>
              <a:rPr kumimoji="0" lang="en-AU" altLang="zh-TW" sz="2600" b="1" dirty="0" smtClean="0">
                <a:latin typeface="+mj-lt"/>
              </a:rPr>
              <a:t>Not compatible with screen reader (71% Fail)</a:t>
            </a: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defRPr/>
            </a:pPr>
            <a:endParaRPr kumimoji="0" lang="en-AU" altLang="zh-TW" sz="2600" b="1" dirty="0">
              <a:latin typeface="+mj-lt"/>
              <a:ea typeface="+mn-ea"/>
            </a:endParaRP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defRPr/>
            </a:pPr>
            <a:r>
              <a:rPr kumimoji="0" lang="en-AU" altLang="zh-TW" sz="2800" b="1" u="sng" dirty="0">
                <a:solidFill>
                  <a:srgbClr val="6600CC"/>
                </a:solidFill>
                <a:latin typeface="+mj-lt"/>
                <a:ea typeface="+mn-ea"/>
              </a:rPr>
              <a:t>Gold </a:t>
            </a:r>
            <a:r>
              <a:rPr kumimoji="0" lang="en-AU" altLang="zh-TW" sz="2800" b="1" u="sng" dirty="0" smtClean="0">
                <a:solidFill>
                  <a:srgbClr val="6600CC"/>
                </a:solidFill>
                <a:latin typeface="+mj-lt"/>
                <a:ea typeface="+mn-ea"/>
              </a:rPr>
              <a:t>Award </a:t>
            </a:r>
            <a:r>
              <a:rPr kumimoji="0" lang="en-AU" altLang="zh-TW" sz="2800" b="1" u="sng" dirty="0" smtClean="0">
                <a:solidFill>
                  <a:srgbClr val="6600CC"/>
                </a:solidFill>
                <a:latin typeface="+mj-lt"/>
              </a:rPr>
              <a:t>( Total 8 Judging criteria)</a:t>
            </a:r>
            <a:endParaRPr kumimoji="0" lang="en-AU" altLang="zh-TW" sz="2800" b="1" u="sng" dirty="0">
              <a:solidFill>
                <a:srgbClr val="6600CC"/>
              </a:solidFill>
              <a:latin typeface="+mj-lt"/>
              <a:ea typeface="+mn-ea"/>
            </a:endParaRP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r>
              <a:rPr kumimoji="0" lang="en-AU" altLang="zh-TW" sz="2600" b="1" dirty="0">
                <a:latin typeface="+mj-lt"/>
                <a:ea typeface="+mn-ea"/>
              </a:rPr>
              <a:t>Insufficient colour contrast </a:t>
            </a:r>
            <a:r>
              <a:rPr kumimoji="0" lang="en-AU" altLang="zh-TW" sz="2600" b="1" dirty="0" smtClean="0">
                <a:latin typeface="+mj-lt"/>
                <a:ea typeface="+mn-ea"/>
              </a:rPr>
              <a:t>(98% </a:t>
            </a:r>
            <a:r>
              <a:rPr kumimoji="0" lang="en-AU" altLang="zh-TW" sz="2600" b="1" dirty="0">
                <a:latin typeface="+mj-lt"/>
                <a:ea typeface="+mn-ea"/>
              </a:rPr>
              <a:t>Fail)</a:t>
            </a: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r>
              <a:rPr lang="en-AU" altLang="zh-TW" sz="2600" b="1" dirty="0" smtClean="0">
                <a:latin typeface="+mj-lt"/>
              </a:rPr>
              <a:t>No input assistance (40% Fail)</a:t>
            </a: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endParaRPr kumimoji="0" lang="en-AU" altLang="zh-TW" sz="2600" b="1" dirty="0">
              <a:latin typeface="+mn-lt"/>
              <a:ea typeface="+mn-ea"/>
            </a:endParaRPr>
          </a:p>
          <a:p>
            <a:pPr marL="447675" indent="-447675" eaLnBrk="0" hangingPunct="0">
              <a:spcBef>
                <a:spcPct val="20000"/>
              </a:spcBef>
              <a:buClr>
                <a:srgbClr val="6600CC"/>
              </a:buClr>
              <a:buFont typeface="+mj-lt"/>
              <a:buAutoNum type="arabicPeriod"/>
              <a:defRPr/>
            </a:pPr>
            <a:endParaRPr kumimoji="0" lang="en-AU" altLang="zh-TW" sz="2800" b="1" dirty="0">
              <a:solidFill>
                <a:srgbClr val="6600CC"/>
              </a:solidFill>
              <a:latin typeface="+mj-lt"/>
              <a:ea typeface="+mn-ea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486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 algn="r"/>
            <a:fld id="{B6F15528-21DE-4FAA-801E-634DDDAF4B2B}" type="slidenum">
              <a:rPr lang="en-US" sz="1400" smtClean="0"/>
              <a:pPr algn="r"/>
              <a:t>8</a:t>
            </a:fld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9538" y="1339644"/>
            <a:ext cx="8388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AU" altLang="zh-TW" sz="2800" b="1" dirty="0" smtClean="0">
                <a:latin typeface="Calibri" pitchFamily="34" charset="0"/>
              </a:rPr>
              <a:t>Findings from Web Accessibility Recognition Scheme </a:t>
            </a:r>
            <a:r>
              <a:rPr kumimoji="0" lang="en-AU" altLang="zh-TW" sz="2800" b="1" dirty="0" smtClean="0">
                <a:latin typeface="Calibri" pitchFamily="34" charset="0"/>
              </a:rPr>
              <a:t>2014</a:t>
            </a:r>
            <a:endParaRPr kumimoji="0" lang="en-AU" altLang="zh-TW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xfrm>
            <a:off x="8748464" y="6448251"/>
            <a:ext cx="5143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D4C221-9F10-4425-8324-2DEAF92AC826}" type="slidenum">
              <a:rPr lang="zh-TW" altLang="en-US" smtClean="0"/>
              <a:pPr/>
              <a:t>9</a:t>
            </a:fld>
            <a:endParaRPr lang="zh-TW" altLang="en-US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0" y="2636912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zh-TW" sz="4800" b="1" dirty="0" smtClean="0">
                <a:latin typeface="+mj-lt"/>
              </a:rPr>
              <a:t>How to Make Accessible Mobile Apps?</a:t>
            </a:r>
            <a:endParaRPr lang="en-AU" altLang="zh-TW" sz="45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15106</TotalTime>
  <Words>1655</Words>
  <Application>Microsoft Office PowerPoint</Application>
  <PresentationFormat>如螢幕大小 (4:3)</PresentationFormat>
  <Paragraphs>467</Paragraphs>
  <Slides>51</Slides>
  <Notes>51</Notes>
  <HiddenSlides>0</HiddenSlides>
  <MMClips>2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51</vt:i4>
      </vt:variant>
    </vt:vector>
  </HeadingPairs>
  <TitlesOfParts>
    <vt:vector size="53" baseType="lpstr">
      <vt:lpstr>Office 佈景主題</vt:lpstr>
      <vt:lpstr>Custom Design</vt:lpstr>
      <vt:lpstr>      Technical Aspects of Mobile App Accessibility   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</vt:vector>
  </TitlesOfParts>
  <Company>The Government of HKSAR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Accessibility</dc:title>
  <dc:creator>OGCIO</dc:creator>
  <cp:lastModifiedBy>Michael JM LI</cp:lastModifiedBy>
  <cp:revision>1900</cp:revision>
  <dcterms:created xsi:type="dcterms:W3CDTF">2011-09-21T04:23:14Z</dcterms:created>
  <dcterms:modified xsi:type="dcterms:W3CDTF">2014-06-26T11:11:01Z</dcterms:modified>
</cp:coreProperties>
</file>